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8"/>
  </p:notesMasterIdLst>
  <p:handoutMasterIdLst>
    <p:handoutMasterId r:id="rId49"/>
  </p:handoutMasterIdLst>
  <p:sldIdLst>
    <p:sldId id="256" r:id="rId2"/>
    <p:sldId id="257" r:id="rId3"/>
    <p:sldId id="259" r:id="rId4"/>
    <p:sldId id="260" r:id="rId5"/>
    <p:sldId id="258" r:id="rId6"/>
    <p:sldId id="261" r:id="rId7"/>
    <p:sldId id="262" r:id="rId8"/>
    <p:sldId id="263" r:id="rId9"/>
    <p:sldId id="264" r:id="rId10"/>
    <p:sldId id="265" r:id="rId11"/>
    <p:sldId id="266" r:id="rId12"/>
    <p:sldId id="309" r:id="rId13"/>
    <p:sldId id="267" r:id="rId14"/>
    <p:sldId id="269" r:id="rId15"/>
    <p:sldId id="292" r:id="rId16"/>
    <p:sldId id="304" r:id="rId17"/>
    <p:sldId id="278" r:id="rId18"/>
    <p:sldId id="277" r:id="rId19"/>
    <p:sldId id="310" r:id="rId20"/>
    <p:sldId id="268" r:id="rId21"/>
    <p:sldId id="282" r:id="rId22"/>
    <p:sldId id="283" r:id="rId23"/>
    <p:sldId id="271" r:id="rId24"/>
    <p:sldId id="285" r:id="rId25"/>
    <p:sldId id="270" r:id="rId26"/>
    <p:sldId id="284" r:id="rId27"/>
    <p:sldId id="295" r:id="rId28"/>
    <p:sldId id="312" r:id="rId29"/>
    <p:sldId id="311" r:id="rId30"/>
    <p:sldId id="293" r:id="rId31"/>
    <p:sldId id="272" r:id="rId32"/>
    <p:sldId id="273" r:id="rId33"/>
    <p:sldId id="307" r:id="rId34"/>
    <p:sldId id="287" r:id="rId35"/>
    <p:sldId id="288" r:id="rId36"/>
    <p:sldId id="313" r:id="rId37"/>
    <p:sldId id="289" r:id="rId38"/>
    <p:sldId id="274" r:id="rId39"/>
    <p:sldId id="279" r:id="rId40"/>
    <p:sldId id="276" r:id="rId41"/>
    <p:sldId id="299" r:id="rId42"/>
    <p:sldId id="275" r:id="rId43"/>
    <p:sldId id="314" r:id="rId44"/>
    <p:sldId id="315" r:id="rId45"/>
    <p:sldId id="280" r:id="rId46"/>
    <p:sldId id="281" r:id="rId47"/>
  </p:sldIdLst>
  <p:sldSz cx="6858000" cy="9906000" type="A4"/>
  <p:notesSz cx="6858000" cy="97155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6" userDrawn="1">
          <p15:clr>
            <a:srgbClr val="A4A3A4"/>
          </p15:clr>
        </p15:guide>
        <p15:guide id="2" pos="3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DD4"/>
    <a:srgbClr val="FF3300"/>
    <a:srgbClr val="FF66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441" autoAdjust="0"/>
    <p:restoredTop sz="94434" autoAdjust="0"/>
  </p:normalViewPr>
  <p:slideViewPr>
    <p:cSldViewPr snapToGrid="0" showGuides="1">
      <p:cViewPr>
        <p:scale>
          <a:sx n="60" d="100"/>
          <a:sy n="60" d="100"/>
        </p:scale>
        <p:origin x="2550" y="-756"/>
      </p:cViewPr>
      <p:guideLst>
        <p:guide orient="horz" pos="466"/>
        <p:guide pos="346"/>
      </p:guideLst>
    </p:cSldViewPr>
  </p:slideViewPr>
  <p:outlineViewPr>
    <p:cViewPr>
      <p:scale>
        <a:sx n="33" d="100"/>
        <a:sy n="33" d="100"/>
      </p:scale>
      <p:origin x="0" y="-1524"/>
    </p:cViewPr>
  </p:outlineViewPr>
  <p:notesTextViewPr>
    <p:cViewPr>
      <p:scale>
        <a:sx n="1" d="1"/>
        <a:sy n="1" d="1"/>
      </p:scale>
      <p:origin x="0" y="0"/>
    </p:cViewPr>
  </p:notesTextViewPr>
  <p:sorterViewPr>
    <p:cViewPr varScale="1">
      <p:scale>
        <a:sx n="1" d="1"/>
        <a:sy n="1" d="1"/>
      </p:scale>
      <p:origin x="0" y="-98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Colonne1</c:v>
                </c:pt>
              </c:strCache>
            </c:strRef>
          </c:tx>
          <c:dPt>
            <c:idx val="0"/>
            <c:bubble3D val="0"/>
            <c:spPr>
              <a:solidFill>
                <a:srgbClr val="FF0000"/>
              </a:solidFill>
              <a:ln w="19050">
                <a:solidFill>
                  <a:schemeClr val="lt1"/>
                </a:solidFill>
              </a:ln>
              <a:effectLst/>
            </c:spPr>
          </c:dPt>
          <c:dPt>
            <c:idx val="1"/>
            <c:bubble3D val="0"/>
            <c:spPr>
              <a:solidFill>
                <a:srgbClr val="FF99CC"/>
              </a:solidFill>
              <a:ln w="19050">
                <a:solidFill>
                  <a:schemeClr val="lt1"/>
                </a:solidFill>
              </a:ln>
              <a:effectLst/>
            </c:spPr>
          </c:dPt>
          <c:dPt>
            <c:idx val="2"/>
            <c:bubble3D val="0"/>
            <c:spPr>
              <a:solidFill>
                <a:schemeClr val="accent1">
                  <a:lumMod val="60000"/>
                  <a:lumOff val="40000"/>
                </a:schemeClr>
              </a:solidFill>
              <a:ln w="19050">
                <a:solidFill>
                  <a:schemeClr val="lt1"/>
                </a:solidFill>
              </a:ln>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Feuil1!$A$2:$A$4</c:f>
              <c:strCache>
                <c:ptCount val="3"/>
                <c:pt idx="0">
                  <c:v>Manantenasoa</c:v>
                </c:pt>
                <c:pt idx="1">
                  <c:v>Andralanitra</c:v>
                </c:pt>
                <c:pt idx="2">
                  <c:v>Mahatsara</c:v>
                </c:pt>
              </c:strCache>
            </c:strRef>
          </c:cat>
          <c:val>
            <c:numRef>
              <c:f>Feuil1!$B$2:$B$4</c:f>
              <c:numCache>
                <c:formatCode>General</c:formatCode>
                <c:ptCount val="3"/>
                <c:pt idx="0">
                  <c:v>29</c:v>
                </c:pt>
                <c:pt idx="1">
                  <c:v>67</c:v>
                </c:pt>
                <c:pt idx="2">
                  <c:v>11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189542517207657"/>
          <c:y val="5.8783723111075499E-2"/>
          <c:w val="0.59184707188266417"/>
          <c:h val="0.83263579734334836"/>
        </c:manualLayout>
      </c:layout>
      <c:barChart>
        <c:barDir val="col"/>
        <c:grouping val="percentStacked"/>
        <c:varyColors val="0"/>
        <c:ser>
          <c:idx val="0"/>
          <c:order val="0"/>
          <c:tx>
            <c:strRef>
              <c:f>Feuil1!$A$2</c:f>
              <c:strCache>
                <c:ptCount val="1"/>
                <c:pt idx="0">
                  <c:v>Manantenasoa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Feuil1!$B$1:$C$1</c:f>
              <c:strCache>
                <c:ptCount val="2"/>
                <c:pt idx="0">
                  <c:v>2016</c:v>
                </c:pt>
                <c:pt idx="1">
                  <c:v>2017</c:v>
                </c:pt>
              </c:strCache>
            </c:strRef>
          </c:cat>
          <c:val>
            <c:numRef>
              <c:f>Feuil1!$B$2:$C$2</c:f>
              <c:numCache>
                <c:formatCode>#,##0</c:formatCode>
                <c:ptCount val="2"/>
                <c:pt idx="0">
                  <c:v>1810</c:v>
                </c:pt>
                <c:pt idx="1">
                  <c:v>1839</c:v>
                </c:pt>
              </c:numCache>
            </c:numRef>
          </c:val>
        </c:ser>
        <c:ser>
          <c:idx val="1"/>
          <c:order val="1"/>
          <c:tx>
            <c:strRef>
              <c:f>Feuil1!$A$3</c:f>
              <c:strCache>
                <c:ptCount val="1"/>
                <c:pt idx="0">
                  <c:v>Andralanitra</c:v>
                </c:pt>
              </c:strCache>
            </c:strRef>
          </c:tx>
          <c:spPr>
            <a:solidFill>
              <a:srgbClr val="FF99C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Feuil1!$B$1:$C$1</c:f>
              <c:strCache>
                <c:ptCount val="2"/>
                <c:pt idx="0">
                  <c:v>2016</c:v>
                </c:pt>
                <c:pt idx="1">
                  <c:v>2017</c:v>
                </c:pt>
              </c:strCache>
            </c:strRef>
          </c:cat>
          <c:val>
            <c:numRef>
              <c:f>Feuil1!$B$3:$C$3</c:f>
              <c:numCache>
                <c:formatCode>#,##0</c:formatCode>
                <c:ptCount val="2"/>
                <c:pt idx="0">
                  <c:v>590</c:v>
                </c:pt>
                <c:pt idx="1">
                  <c:v>657</c:v>
                </c:pt>
              </c:numCache>
            </c:numRef>
          </c:val>
        </c:ser>
        <c:ser>
          <c:idx val="2"/>
          <c:order val="2"/>
          <c:tx>
            <c:strRef>
              <c:f>Feuil1!$A$4</c:f>
              <c:strCache>
                <c:ptCount val="1"/>
                <c:pt idx="0">
                  <c:v>Mahatsara</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Feuil1!$B$1:$C$1</c:f>
              <c:strCache>
                <c:ptCount val="2"/>
                <c:pt idx="0">
                  <c:v>2016</c:v>
                </c:pt>
                <c:pt idx="1">
                  <c:v>2017</c:v>
                </c:pt>
              </c:strCache>
            </c:strRef>
          </c:cat>
          <c:val>
            <c:numRef>
              <c:f>Feuil1!$B$4:$C$4</c:f>
              <c:numCache>
                <c:formatCode>#,##0</c:formatCode>
                <c:ptCount val="2"/>
                <c:pt idx="0">
                  <c:v>303</c:v>
                </c:pt>
                <c:pt idx="1">
                  <c:v>314</c:v>
                </c:pt>
              </c:numCache>
            </c:numRef>
          </c:val>
        </c:ser>
        <c:ser>
          <c:idx val="3"/>
          <c:order val="3"/>
          <c:tx>
            <c:strRef>
              <c:f>Feuil1!$A$5</c:f>
              <c:strCache>
                <c:ptCount val="1"/>
                <c:pt idx="0">
                  <c:v>Ambatomitokona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Feuil1!$B$1:$C$1</c:f>
              <c:strCache>
                <c:ptCount val="2"/>
                <c:pt idx="0">
                  <c:v>2016</c:v>
                </c:pt>
                <c:pt idx="1">
                  <c:v>2017</c:v>
                </c:pt>
              </c:strCache>
            </c:strRef>
          </c:cat>
          <c:val>
            <c:numRef>
              <c:f>Feuil1!$B$5:$C$5</c:f>
              <c:numCache>
                <c:formatCode>#,##0</c:formatCode>
                <c:ptCount val="2"/>
                <c:pt idx="0">
                  <c:v>3</c:v>
                </c:pt>
                <c:pt idx="1">
                  <c:v>3</c:v>
                </c:pt>
              </c:numCache>
            </c:numRef>
          </c:val>
        </c:ser>
        <c:ser>
          <c:idx val="4"/>
          <c:order val="4"/>
          <c:tx>
            <c:strRef>
              <c:f>Feuil1!$A$6</c:f>
              <c:strCache>
                <c:ptCount val="1"/>
                <c:pt idx="0">
                  <c:v>Antolojanahary</c:v>
                </c:pt>
              </c:strCache>
            </c:strRef>
          </c:tx>
          <c:spPr>
            <a:solidFill>
              <a:schemeClr val="accent5">
                <a:lumMod val="75000"/>
              </a:schemeClr>
            </a:solidFill>
            <a:ln>
              <a:noFill/>
            </a:ln>
            <a:effectLst/>
          </c:spPr>
          <c:invertIfNegative val="0"/>
          <c:dLbls>
            <c:dLbl>
              <c:idx val="0"/>
              <c:layout>
                <c:manualLayout>
                  <c:x val="4.1624563080751964E-2"/>
                  <c:y val="7.1610235076102714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dLbl>
              <c:idx val="1"/>
              <c:layout>
                <c:manualLayout>
                  <c:x val="6.4037789355003469E-2"/>
                  <c:y val="7.1610235076102792E-3"/>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Feuil1!$B$1:$C$1</c:f>
              <c:strCache>
                <c:ptCount val="2"/>
                <c:pt idx="0">
                  <c:v>2016</c:v>
                </c:pt>
                <c:pt idx="1">
                  <c:v>2017</c:v>
                </c:pt>
              </c:strCache>
            </c:strRef>
          </c:cat>
          <c:val>
            <c:numRef>
              <c:f>Feuil1!$B$6:$C$6</c:f>
              <c:numCache>
                <c:formatCode>#,##0</c:formatCode>
                <c:ptCount val="2"/>
                <c:pt idx="0">
                  <c:v>148</c:v>
                </c:pt>
                <c:pt idx="1">
                  <c:v>148</c:v>
                </c:pt>
              </c:numCache>
            </c:numRef>
          </c:val>
        </c:ser>
        <c:ser>
          <c:idx val="5"/>
          <c:order val="5"/>
          <c:tx>
            <c:strRef>
              <c:f>Feuil1!$A$7</c:f>
              <c:strCache>
                <c:ptCount val="1"/>
                <c:pt idx="0">
                  <c:v>Extérieur Akamasoa</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Feuil1!$B$1:$C$1</c:f>
              <c:strCache>
                <c:ptCount val="2"/>
                <c:pt idx="0">
                  <c:v>2016</c:v>
                </c:pt>
                <c:pt idx="1">
                  <c:v>2017</c:v>
                </c:pt>
              </c:strCache>
            </c:strRef>
          </c:cat>
          <c:val>
            <c:numRef>
              <c:f>Feuil1!$B$7:$C$7</c:f>
              <c:numCache>
                <c:formatCode>#,##0</c:formatCode>
                <c:ptCount val="2"/>
                <c:pt idx="0">
                  <c:v>70</c:v>
                </c:pt>
                <c:pt idx="1">
                  <c:v>70</c:v>
                </c:pt>
              </c:numCache>
            </c:numRef>
          </c:val>
        </c:ser>
        <c:ser>
          <c:idx val="6"/>
          <c:order val="6"/>
          <c:tx>
            <c:strRef>
              <c:f>Feuil1!$A$8</c:f>
              <c:strCache>
                <c:ptCount val="1"/>
                <c:pt idx="0">
                  <c:v>Ambohimalaza</c:v>
                </c:pt>
              </c:strCache>
            </c:strRef>
          </c:tx>
          <c:spPr>
            <a:solidFill>
              <a:srgbClr val="FF6600"/>
            </a:solidFill>
            <a:ln>
              <a:noFill/>
            </a:ln>
            <a:effectLst/>
          </c:spPr>
          <c:invertIfNegative val="0"/>
          <c:dLbls>
            <c:dLbl>
              <c:idx val="0"/>
              <c:layout>
                <c:manualLayout>
                  <c:x val="-3.364196079651989E-2"/>
                  <c:y val="-2.427752335688693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6257696095214712E-2"/>
                  <c:y val="-2.527175514619867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Feuil1!$B$1:$C$1</c:f>
              <c:strCache>
                <c:ptCount val="2"/>
                <c:pt idx="0">
                  <c:v>2016</c:v>
                </c:pt>
                <c:pt idx="1">
                  <c:v>2017</c:v>
                </c:pt>
              </c:strCache>
            </c:strRef>
          </c:cat>
          <c:val>
            <c:numRef>
              <c:f>Feuil1!$B$8:$C$8</c:f>
              <c:numCache>
                <c:formatCode>#,##0</c:formatCode>
                <c:ptCount val="2"/>
                <c:pt idx="0">
                  <c:v>7</c:v>
                </c:pt>
                <c:pt idx="1">
                  <c:v>7</c:v>
                </c:pt>
              </c:numCache>
            </c:numRef>
          </c:val>
        </c:ser>
        <c:dLbls>
          <c:showLegendKey val="0"/>
          <c:showVal val="0"/>
          <c:showCatName val="0"/>
          <c:showSerName val="0"/>
          <c:showPercent val="0"/>
          <c:showBubbleSize val="0"/>
        </c:dLbls>
        <c:gapWidth val="54"/>
        <c:overlap val="100"/>
        <c:axId val="369086536"/>
        <c:axId val="369089672"/>
      </c:barChart>
      <c:catAx>
        <c:axId val="36908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fr-FR"/>
          </a:p>
        </c:txPr>
        <c:crossAx val="369089672"/>
        <c:crosses val="autoZero"/>
        <c:auto val="1"/>
        <c:lblAlgn val="ctr"/>
        <c:lblOffset val="100"/>
        <c:noMultiLvlLbl val="0"/>
      </c:catAx>
      <c:valAx>
        <c:axId val="369089672"/>
        <c:scaling>
          <c:orientation val="minMax"/>
        </c:scaling>
        <c:delete val="1"/>
        <c:axPos val="l"/>
        <c:numFmt formatCode="0%" sourceLinked="1"/>
        <c:majorTickMark val="none"/>
        <c:minorTickMark val="none"/>
        <c:tickLblPos val="none"/>
        <c:crossAx val="369086536"/>
        <c:crosses val="autoZero"/>
        <c:crossBetween val="between"/>
      </c:valAx>
      <c:spPr>
        <a:noFill/>
        <a:ln>
          <a:noFill/>
        </a:ln>
        <a:effectLst/>
      </c:spPr>
    </c:plotArea>
    <c:legend>
      <c:legendPos val="l"/>
      <c:layout>
        <c:manualLayout>
          <c:xMode val="edge"/>
          <c:yMode val="edge"/>
          <c:x val="1.9211336806500997E-2"/>
          <c:y val="8.0614856143424035E-2"/>
          <c:w val="0.36943148561620487"/>
          <c:h val="0.7760673411520305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71800" cy="487462"/>
          </a:xfrm>
          <a:prstGeom prst="rect">
            <a:avLst/>
          </a:prstGeom>
        </p:spPr>
        <p:txBody>
          <a:bodyPr vert="horz" lIns="94693" tIns="47347" rIns="94693" bIns="47347" rtlCol="0"/>
          <a:lstStyle>
            <a:lvl1pPr algn="l">
              <a:defRPr sz="1300"/>
            </a:lvl1pPr>
          </a:lstStyle>
          <a:p>
            <a:endParaRPr lang="fr-FR"/>
          </a:p>
        </p:txBody>
      </p:sp>
      <p:sp>
        <p:nvSpPr>
          <p:cNvPr id="3" name="Espace réservé de la date 2"/>
          <p:cNvSpPr>
            <a:spLocks noGrp="1"/>
          </p:cNvSpPr>
          <p:nvPr>
            <p:ph type="dt" sz="quarter" idx="1"/>
          </p:nvPr>
        </p:nvSpPr>
        <p:spPr>
          <a:xfrm>
            <a:off x="3884613" y="1"/>
            <a:ext cx="2971800" cy="487462"/>
          </a:xfrm>
          <a:prstGeom prst="rect">
            <a:avLst/>
          </a:prstGeom>
        </p:spPr>
        <p:txBody>
          <a:bodyPr vert="horz" lIns="94693" tIns="47347" rIns="94693" bIns="47347" rtlCol="0"/>
          <a:lstStyle>
            <a:lvl1pPr algn="r">
              <a:defRPr sz="1300"/>
            </a:lvl1pPr>
          </a:lstStyle>
          <a:p>
            <a:fld id="{17CAA79F-E6BB-42AB-A73D-A2D4E1E43F8F}" type="datetimeFigureOut">
              <a:rPr lang="fr-FR" smtClean="0"/>
              <a:pPr/>
              <a:t>19/03/2018</a:t>
            </a:fld>
            <a:endParaRPr lang="fr-FR"/>
          </a:p>
        </p:txBody>
      </p:sp>
      <p:sp>
        <p:nvSpPr>
          <p:cNvPr id="4" name="Espace réservé du pied de page 3"/>
          <p:cNvSpPr>
            <a:spLocks noGrp="1"/>
          </p:cNvSpPr>
          <p:nvPr>
            <p:ph type="ftr" sz="quarter" idx="2"/>
          </p:nvPr>
        </p:nvSpPr>
        <p:spPr>
          <a:xfrm>
            <a:off x="1" y="9228040"/>
            <a:ext cx="2971800" cy="487461"/>
          </a:xfrm>
          <a:prstGeom prst="rect">
            <a:avLst/>
          </a:prstGeom>
        </p:spPr>
        <p:txBody>
          <a:bodyPr vert="horz" lIns="94693" tIns="47347" rIns="94693" bIns="47347"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84613" y="9228040"/>
            <a:ext cx="2971800" cy="487461"/>
          </a:xfrm>
          <a:prstGeom prst="rect">
            <a:avLst/>
          </a:prstGeom>
        </p:spPr>
        <p:txBody>
          <a:bodyPr vert="horz" lIns="94693" tIns="47347" rIns="94693" bIns="47347" rtlCol="0" anchor="b"/>
          <a:lstStyle>
            <a:lvl1pPr algn="r">
              <a:defRPr sz="1300"/>
            </a:lvl1pPr>
          </a:lstStyle>
          <a:p>
            <a:fld id="{0562CF87-4CDD-47B1-B3C5-DBAA50DDBA40}" type="slidenum">
              <a:rPr lang="fr-FR" smtClean="0"/>
              <a:pPr/>
              <a:t>‹N°›</a:t>
            </a:fld>
            <a:endParaRPr lang="fr-FR"/>
          </a:p>
        </p:txBody>
      </p:sp>
    </p:spTree>
    <p:extLst>
      <p:ext uri="{BB962C8B-B14F-4D97-AF65-F5344CB8AC3E}">
        <p14:creationId xmlns:p14="http://schemas.microsoft.com/office/powerpoint/2010/main" val="8397214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1"/>
            <a:ext cx="2971800" cy="487462"/>
          </a:xfrm>
          <a:prstGeom prst="rect">
            <a:avLst/>
          </a:prstGeom>
        </p:spPr>
        <p:txBody>
          <a:bodyPr vert="horz" lIns="94693" tIns="47347" rIns="94693" bIns="47347" rtlCol="0"/>
          <a:lstStyle>
            <a:lvl1pPr algn="l">
              <a:defRPr sz="1300"/>
            </a:lvl1pPr>
          </a:lstStyle>
          <a:p>
            <a:endParaRPr lang="fr-FR"/>
          </a:p>
        </p:txBody>
      </p:sp>
      <p:sp>
        <p:nvSpPr>
          <p:cNvPr id="3" name="Espace réservé de la date 2"/>
          <p:cNvSpPr>
            <a:spLocks noGrp="1"/>
          </p:cNvSpPr>
          <p:nvPr>
            <p:ph type="dt" idx="1"/>
          </p:nvPr>
        </p:nvSpPr>
        <p:spPr>
          <a:xfrm>
            <a:off x="3884613" y="1"/>
            <a:ext cx="2971800" cy="487462"/>
          </a:xfrm>
          <a:prstGeom prst="rect">
            <a:avLst/>
          </a:prstGeom>
        </p:spPr>
        <p:txBody>
          <a:bodyPr vert="horz" lIns="94693" tIns="47347" rIns="94693" bIns="47347" rtlCol="0"/>
          <a:lstStyle>
            <a:lvl1pPr algn="r">
              <a:defRPr sz="1300"/>
            </a:lvl1pPr>
          </a:lstStyle>
          <a:p>
            <a:fld id="{4ACC1BE0-B7A0-4AE7-9136-008D3F6E00C1}" type="datetimeFigureOut">
              <a:rPr lang="fr-FR" smtClean="0"/>
              <a:pPr/>
              <a:t>19/03/2018</a:t>
            </a:fld>
            <a:endParaRPr lang="fr-FR"/>
          </a:p>
        </p:txBody>
      </p:sp>
      <p:sp>
        <p:nvSpPr>
          <p:cNvPr id="4" name="Espace réservé de l'image des diapositives 3"/>
          <p:cNvSpPr>
            <a:spLocks noGrp="1" noRot="1" noChangeAspect="1"/>
          </p:cNvSpPr>
          <p:nvPr>
            <p:ph type="sldImg" idx="2"/>
          </p:nvPr>
        </p:nvSpPr>
        <p:spPr>
          <a:xfrm>
            <a:off x="2293938" y="1214438"/>
            <a:ext cx="2270125" cy="3278187"/>
          </a:xfrm>
          <a:prstGeom prst="rect">
            <a:avLst/>
          </a:prstGeom>
          <a:noFill/>
          <a:ln w="12700">
            <a:solidFill>
              <a:prstClr val="black"/>
            </a:solidFill>
          </a:ln>
        </p:spPr>
        <p:txBody>
          <a:bodyPr vert="horz" lIns="94693" tIns="47347" rIns="94693" bIns="47347" rtlCol="0" anchor="ctr"/>
          <a:lstStyle/>
          <a:p>
            <a:endParaRPr lang="fr-FR"/>
          </a:p>
        </p:txBody>
      </p:sp>
      <p:sp>
        <p:nvSpPr>
          <p:cNvPr id="5" name="Espace réservé des commentaires 4"/>
          <p:cNvSpPr>
            <a:spLocks noGrp="1"/>
          </p:cNvSpPr>
          <p:nvPr>
            <p:ph type="body" sz="quarter" idx="3"/>
          </p:nvPr>
        </p:nvSpPr>
        <p:spPr>
          <a:xfrm>
            <a:off x="685800" y="4675584"/>
            <a:ext cx="5486400" cy="3825478"/>
          </a:xfrm>
          <a:prstGeom prst="rect">
            <a:avLst/>
          </a:prstGeom>
        </p:spPr>
        <p:txBody>
          <a:bodyPr vert="horz" lIns="94693" tIns="47347" rIns="94693" bIns="47347"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228040"/>
            <a:ext cx="2971800" cy="487461"/>
          </a:xfrm>
          <a:prstGeom prst="rect">
            <a:avLst/>
          </a:prstGeom>
        </p:spPr>
        <p:txBody>
          <a:bodyPr vert="horz" lIns="94693" tIns="47347" rIns="94693" bIns="47347"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84613" y="9228040"/>
            <a:ext cx="2971800" cy="487461"/>
          </a:xfrm>
          <a:prstGeom prst="rect">
            <a:avLst/>
          </a:prstGeom>
        </p:spPr>
        <p:txBody>
          <a:bodyPr vert="horz" lIns="94693" tIns="47347" rIns="94693" bIns="47347" rtlCol="0" anchor="b"/>
          <a:lstStyle>
            <a:lvl1pPr algn="r">
              <a:defRPr sz="1300"/>
            </a:lvl1pPr>
          </a:lstStyle>
          <a:p>
            <a:fld id="{73D36A04-5E12-418F-8F04-51AD1B293B6B}" type="slidenum">
              <a:rPr lang="fr-FR" smtClean="0"/>
              <a:pPr/>
              <a:t>‹N°›</a:t>
            </a:fld>
            <a:endParaRPr lang="fr-FR"/>
          </a:p>
        </p:txBody>
      </p:sp>
    </p:spTree>
    <p:extLst>
      <p:ext uri="{BB962C8B-B14F-4D97-AF65-F5344CB8AC3E}">
        <p14:creationId xmlns:p14="http://schemas.microsoft.com/office/powerpoint/2010/main" val="1595190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3D36A04-5E12-418F-8F04-51AD1B293B6B}" type="slidenum">
              <a:rPr lang="fr-FR" smtClean="0"/>
              <a:pPr/>
              <a:t>2</a:t>
            </a:fld>
            <a:endParaRPr lang="fr-FR"/>
          </a:p>
        </p:txBody>
      </p:sp>
    </p:spTree>
    <p:extLst>
      <p:ext uri="{BB962C8B-B14F-4D97-AF65-F5344CB8AC3E}">
        <p14:creationId xmlns:p14="http://schemas.microsoft.com/office/powerpoint/2010/main" val="35144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3D36A04-5E12-418F-8F04-51AD1B293B6B}" type="slidenum">
              <a:rPr lang="fr-FR" smtClean="0"/>
              <a:pPr/>
              <a:t>3</a:t>
            </a:fld>
            <a:endParaRPr lang="fr-FR"/>
          </a:p>
        </p:txBody>
      </p:sp>
    </p:spTree>
    <p:extLst>
      <p:ext uri="{BB962C8B-B14F-4D97-AF65-F5344CB8AC3E}">
        <p14:creationId xmlns:p14="http://schemas.microsoft.com/office/powerpoint/2010/main" val="294766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D36A04-5E12-418F-8F04-51AD1B293B6B}" type="slidenum">
              <a:rPr lang="fr-FR" smtClean="0"/>
              <a:pPr/>
              <a:t>15</a:t>
            </a:fld>
            <a:endParaRPr lang="fr-FR"/>
          </a:p>
        </p:txBody>
      </p:sp>
    </p:spTree>
    <p:extLst>
      <p:ext uri="{BB962C8B-B14F-4D97-AF65-F5344CB8AC3E}">
        <p14:creationId xmlns:p14="http://schemas.microsoft.com/office/powerpoint/2010/main" val="420341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3D36A04-5E12-418F-8F04-51AD1B293B6B}" type="slidenum">
              <a:rPr lang="fr-FR" smtClean="0"/>
              <a:pPr/>
              <a:t>21</a:t>
            </a:fld>
            <a:endParaRPr lang="fr-FR"/>
          </a:p>
        </p:txBody>
      </p:sp>
    </p:spTree>
    <p:extLst>
      <p:ext uri="{BB962C8B-B14F-4D97-AF65-F5344CB8AC3E}">
        <p14:creationId xmlns:p14="http://schemas.microsoft.com/office/powerpoint/2010/main" val="3394381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3D36A04-5E12-418F-8F04-51AD1B293B6B}" type="slidenum">
              <a:rPr lang="fr-FR" smtClean="0"/>
              <a:pPr/>
              <a:t>22</a:t>
            </a:fld>
            <a:endParaRPr lang="fr-FR"/>
          </a:p>
        </p:txBody>
      </p:sp>
    </p:spTree>
    <p:extLst>
      <p:ext uri="{BB962C8B-B14F-4D97-AF65-F5344CB8AC3E}">
        <p14:creationId xmlns:p14="http://schemas.microsoft.com/office/powerpoint/2010/main" val="681463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73D36A04-5E12-418F-8F04-51AD1B293B6B}" type="slidenum">
              <a:rPr lang="fr-FR" smtClean="0"/>
              <a:pPr/>
              <a:t>42</a:t>
            </a:fld>
            <a:endParaRPr lang="fr-FR"/>
          </a:p>
        </p:txBody>
      </p:sp>
    </p:spTree>
    <p:extLst>
      <p:ext uri="{BB962C8B-B14F-4D97-AF65-F5344CB8AC3E}">
        <p14:creationId xmlns:p14="http://schemas.microsoft.com/office/powerpoint/2010/main" val="3189769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12"/>
          </p:nvPr>
        </p:nvSpPr>
        <p:spPr>
          <a:xfrm>
            <a:off x="6112042" y="9421700"/>
            <a:ext cx="625642" cy="388048"/>
          </a:xfrm>
          <a:prstGeom prst="rect">
            <a:avLst/>
          </a:prstGeom>
        </p:spPr>
        <p:txBody>
          <a:bodyPr/>
          <a:lstStyle>
            <a:lvl1pPr algn="r">
              <a:defRPr sz="1000"/>
            </a:lvl1pPr>
          </a:lstStyle>
          <a:p>
            <a:fld id="{EF35D79D-D0B9-4A08-8ACD-DD30A32CD19C}" type="slidenum">
              <a:rPr lang="fr-FR" smtClean="0"/>
              <a:pPr/>
              <a:t>‹N°›</a:t>
            </a:fld>
            <a:endParaRPr lang="fr-FR"/>
          </a:p>
        </p:txBody>
      </p:sp>
    </p:spTree>
    <p:extLst>
      <p:ext uri="{BB962C8B-B14F-4D97-AF65-F5344CB8AC3E}">
        <p14:creationId xmlns:p14="http://schemas.microsoft.com/office/powerpoint/2010/main" val="127005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a:xfrm>
            <a:off x="6112042" y="9421700"/>
            <a:ext cx="625642" cy="388048"/>
          </a:xfrm>
          <a:prstGeom prst="rect">
            <a:avLst/>
          </a:prstGeom>
        </p:spPr>
        <p:txBody>
          <a:bodyPr/>
          <a:lstStyle>
            <a:lvl1pPr algn="r">
              <a:defRPr sz="1000"/>
            </a:lvl1pPr>
          </a:lstStyle>
          <a:p>
            <a:fld id="{EF35D79D-D0B9-4A08-8ACD-DD30A32CD19C}" type="slidenum">
              <a:rPr lang="fr-FR" smtClean="0"/>
              <a:pPr/>
              <a:t>‹N°›</a:t>
            </a:fld>
            <a:endParaRPr lang="fr-FR"/>
          </a:p>
        </p:txBody>
      </p:sp>
    </p:spTree>
    <p:extLst>
      <p:ext uri="{BB962C8B-B14F-4D97-AF65-F5344CB8AC3E}">
        <p14:creationId xmlns:p14="http://schemas.microsoft.com/office/powerpoint/2010/main" val="21299906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space réservé du numéro de diapositive 5"/>
          <p:cNvSpPr>
            <a:spLocks noGrp="1"/>
          </p:cNvSpPr>
          <p:nvPr>
            <p:ph type="sldNum" sz="quarter" idx="4"/>
          </p:nvPr>
        </p:nvSpPr>
        <p:spPr>
          <a:xfrm>
            <a:off x="6112042" y="9421700"/>
            <a:ext cx="625642" cy="388048"/>
          </a:xfrm>
          <a:prstGeom prst="rect">
            <a:avLst/>
          </a:prstGeom>
        </p:spPr>
        <p:txBody>
          <a:bodyPr/>
          <a:lstStyle>
            <a:lvl1pPr algn="r">
              <a:defRPr sz="1000"/>
            </a:lvl1pPr>
          </a:lstStyle>
          <a:p>
            <a:fld id="{EF35D79D-D0B9-4A08-8ACD-DD30A32CD19C}" type="slidenum">
              <a:rPr lang="fr-FR" smtClean="0"/>
              <a:pPr/>
              <a:t>‹N°›</a:t>
            </a:fld>
            <a:endParaRPr lang="fr-FR"/>
          </a:p>
        </p:txBody>
      </p:sp>
    </p:spTree>
    <p:extLst>
      <p:ext uri="{BB962C8B-B14F-4D97-AF65-F5344CB8AC3E}">
        <p14:creationId xmlns:p14="http://schemas.microsoft.com/office/powerpoint/2010/main" val="799066993"/>
      </p:ext>
    </p:extLst>
  </p:cSld>
  <p:clrMap bg1="lt1" tx1="dk1" bg2="lt2" tx2="dk2" accent1="accent1" accent2="accent2" accent3="accent3" accent4="accent4" accent5="accent5" accent6="accent6" hlink="hlink" folHlink="folHlink"/>
  <p:sldLayoutIdLst>
    <p:sldLayoutId id="2147483673" r:id="rId1"/>
    <p:sldLayoutId id="2147483679"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4.xml.rels><?xml version="1.0" encoding="UTF-8" standalone="yes"?>
<Relationships xmlns="http://schemas.openxmlformats.org/package/2006/relationships"><Relationship Id="rId3" Type="http://schemas.openxmlformats.org/officeDocument/2006/relationships/image" Target="../media/image82.jpeg"/><Relationship Id="rId7" Type="http://schemas.openxmlformats.org/officeDocument/2006/relationships/image" Target="../media/image86.jpeg"/><Relationship Id="rId2" Type="http://schemas.openxmlformats.org/officeDocument/2006/relationships/image" Target="../media/image81.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image" Target="../media/image84.jpeg"/><Relationship Id="rId4" Type="http://schemas.openxmlformats.org/officeDocument/2006/relationships/image" Target="../media/image83.jpeg"/></Relationships>
</file>

<file path=ppt/slides/_rels/slide45.xml.rels><?xml version="1.0" encoding="UTF-8" standalone="yes"?>
<Relationships xmlns="http://schemas.openxmlformats.org/package/2006/relationships"><Relationship Id="rId3" Type="http://schemas.openxmlformats.org/officeDocument/2006/relationships/hyperlink" Target="http://www.perepedro-akamasoa.org/" TargetMode="External"/><Relationship Id="rId2" Type="http://schemas.openxmlformats.org/officeDocument/2006/relationships/hyperlink" Target="mailto:akamasoa@moov.m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364" y="7656395"/>
            <a:ext cx="6862363" cy="224960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4363" y="0"/>
            <a:ext cx="6874395" cy="204719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133" y="277023"/>
            <a:ext cx="6871433" cy="1538883"/>
          </a:xfrm>
          <a:prstGeom prst="rect">
            <a:avLst/>
          </a:prstGeom>
          <a:noFill/>
        </p:spPr>
        <p:txBody>
          <a:bodyPr wrap="none" rtlCol="0">
            <a:spAutoFit/>
          </a:bodyPr>
          <a:lstStyle/>
          <a:p>
            <a:pPr algn="ctr"/>
            <a:r>
              <a:rPr lang="fr-FR" sz="40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RAPPORT D’ACTIVITÉS </a:t>
            </a:r>
          </a:p>
          <a:p>
            <a:pPr algn="ctr">
              <a:spcBef>
                <a:spcPts val="1200"/>
              </a:spcBef>
            </a:pPr>
            <a:r>
              <a:rPr lang="fr-FR" sz="44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2017</a:t>
            </a:r>
            <a:r>
              <a:rPr lang="fr-FR" sz="36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 </a:t>
            </a:r>
            <a:r>
              <a:rPr lang="fr-FR" sz="3600" b="1" dirty="0" smtClean="0">
                <a:solidFill>
                  <a:srgbClr val="FFC0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et</a:t>
            </a:r>
            <a:r>
              <a:rPr lang="fr-FR" sz="36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 </a:t>
            </a:r>
            <a:r>
              <a:rPr lang="fr-FR" sz="40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PROJETS</a:t>
            </a:r>
            <a:r>
              <a:rPr lang="fr-FR" sz="36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 </a:t>
            </a:r>
            <a:r>
              <a:rPr lang="fr-FR" sz="4400" b="1" dirty="0" smtClean="0">
                <a:solidFill>
                  <a:schemeClr val="bg1"/>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Arial" panose="020B0604020202020204" pitchFamily="34" charset="0"/>
              </a:rPr>
              <a:t>2018</a:t>
            </a:r>
            <a:endParaRPr lang="fr-FR" sz="4400" b="1" dirty="0">
              <a:solidFill>
                <a:schemeClr val="bg1"/>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endParaRPr>
          </a:p>
        </p:txBody>
      </p:sp>
      <p:pic>
        <p:nvPicPr>
          <p:cNvPr id="2" name="Imag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2034873"/>
            <a:ext cx="6878472" cy="5621521"/>
          </a:xfrm>
          <a:prstGeom prst="rect">
            <a:avLst/>
          </a:prstGeom>
        </p:spPr>
      </p:pic>
      <p:grpSp>
        <p:nvGrpSpPr>
          <p:cNvPr id="10" name="Groupe 9"/>
          <p:cNvGrpSpPr/>
          <p:nvPr/>
        </p:nvGrpSpPr>
        <p:grpSpPr>
          <a:xfrm>
            <a:off x="218472" y="7648178"/>
            <a:ext cx="6416693" cy="2034378"/>
            <a:chOff x="218472" y="7648178"/>
            <a:chExt cx="6416693" cy="2034378"/>
          </a:xfrm>
        </p:grpSpPr>
        <p:sp>
          <p:nvSpPr>
            <p:cNvPr id="3" name="Rectangle à coins arrondis 2"/>
            <p:cNvSpPr/>
            <p:nvPr/>
          </p:nvSpPr>
          <p:spPr>
            <a:xfrm>
              <a:off x="585277" y="9209170"/>
              <a:ext cx="5683083" cy="473386"/>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218472" y="7648178"/>
              <a:ext cx="6416693" cy="2000548"/>
            </a:xfrm>
            <a:prstGeom prst="rect">
              <a:avLst/>
            </a:prstGeom>
            <a:noFill/>
          </p:spPr>
          <p:txBody>
            <a:bodyPr wrap="none" rtlCol="0">
              <a:spAutoFit/>
            </a:bodyPr>
            <a:lstStyle/>
            <a:p>
              <a:pPr algn="ctr"/>
              <a:r>
                <a:rPr lang="fr-FR" sz="6000" b="1" dirty="0" smtClean="0">
                  <a:solidFill>
                    <a:srgbClr val="FFC000"/>
                  </a:solidFill>
                  <a:effectLst>
                    <a:outerShdw blurRad="38100" dist="38100" dir="2700000" algn="tl">
                      <a:srgbClr val="000000">
                        <a:alpha val="43137"/>
                      </a:srgbClr>
                    </a:outerShdw>
                  </a:effectLst>
                  <a:latin typeface="Arial Black" panose="020B0A04020102020204" pitchFamily="34" charset="0"/>
                  <a:ea typeface="Calibri" panose="020F0502020204030204" pitchFamily="34" charset="0"/>
                  <a:cs typeface="Times New Roman" panose="02020603050405020304" pitchFamily="18" charset="0"/>
                </a:rPr>
                <a:t>AKAMASOA</a:t>
              </a:r>
            </a:p>
            <a:p>
              <a:pPr algn="ctr"/>
              <a:r>
                <a:rPr lang="fr-FR" sz="3600" b="1" dirty="0" smtClean="0">
                  <a:solidFill>
                    <a:schemeClr val="bg1"/>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Association Humanitaire</a:t>
              </a:r>
            </a:p>
            <a:p>
              <a:pPr algn="ctr">
                <a:spcBef>
                  <a:spcPts val="1200"/>
                </a:spcBef>
              </a:pPr>
              <a:r>
                <a:rPr lang="fr-FR" b="1" i="1" dirty="0" smtClean="0">
                  <a:solidFill>
                    <a:schemeClr val="bg1"/>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Fondée par le père Pedro </a:t>
              </a:r>
              <a:r>
                <a:rPr lang="fr-FR" b="1" i="1" dirty="0" err="1" smtClean="0">
                  <a:solidFill>
                    <a:schemeClr val="bg1"/>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Opeka</a:t>
              </a:r>
              <a:r>
                <a:rPr lang="fr-FR" b="1" i="1" dirty="0" smtClean="0">
                  <a:solidFill>
                    <a:schemeClr val="bg1"/>
                  </a:solidFill>
                  <a:effectLst>
                    <a:outerShdw blurRad="38100" dist="38100" dir="2700000" algn="tl">
                      <a:srgbClr val="000000">
                        <a:alpha val="43137"/>
                      </a:srgbClr>
                    </a:outerShdw>
                  </a:effectLst>
                  <a:latin typeface="Arial Black" panose="020B0A04020102020204" pitchFamily="34" charset="0"/>
                  <a:cs typeface="Times New Roman" panose="02020603050405020304" pitchFamily="18" charset="0"/>
                </a:rPr>
                <a:t> en 1989</a:t>
              </a:r>
              <a:endParaRPr lang="fr-FR" sz="2800" b="1" i="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pSp>
    </p:spTree>
    <p:extLst>
      <p:ext uri="{BB962C8B-B14F-4D97-AF65-F5344CB8AC3E}">
        <p14:creationId xmlns:p14="http://schemas.microsoft.com/office/powerpoint/2010/main" val="2274952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10</a:t>
            </a:fld>
            <a:endParaRPr lang="fr-FR"/>
          </a:p>
        </p:txBody>
      </p:sp>
      <p:graphicFrame>
        <p:nvGraphicFramePr>
          <p:cNvPr id="13" name="Tableau 12"/>
          <p:cNvGraphicFramePr>
            <a:graphicFrameLocks noGrp="1"/>
          </p:cNvGraphicFramePr>
          <p:nvPr>
            <p:extLst>
              <p:ext uri="{D42A27DB-BD31-4B8C-83A1-F6EECF244321}">
                <p14:modId xmlns:p14="http://schemas.microsoft.com/office/powerpoint/2010/main" val="1247160936"/>
              </p:ext>
            </p:extLst>
          </p:nvPr>
        </p:nvGraphicFramePr>
        <p:xfrm>
          <a:off x="549277" y="3319964"/>
          <a:ext cx="5915026" cy="2446767"/>
        </p:xfrm>
        <a:graphic>
          <a:graphicData uri="http://schemas.openxmlformats.org/drawingml/2006/table">
            <a:tbl>
              <a:tblPr/>
              <a:tblGrid>
                <a:gridCol w="780826"/>
                <a:gridCol w="641775"/>
                <a:gridCol w="641775"/>
                <a:gridCol w="641775"/>
                <a:gridCol w="641775"/>
                <a:gridCol w="641775"/>
                <a:gridCol w="641775"/>
                <a:gridCol w="641775"/>
                <a:gridCol w="641775"/>
              </a:tblGrid>
              <a:tr h="216599">
                <a:tc gridSpan="2">
                  <a:txBody>
                    <a:bodyPr/>
                    <a:lstStyle/>
                    <a:p>
                      <a:pPr algn="l" fontAlgn="ctr"/>
                      <a:r>
                        <a:rPr lang="fr-FR" sz="900" b="0" i="0" u="none" strike="noStrike" dirty="0">
                          <a:solidFill>
                            <a:srgbClr val="76923C"/>
                          </a:solidFill>
                          <a:effectLst/>
                          <a:latin typeface="Calibri" panose="020F0502020204030204" pitchFamily="34" charset="0"/>
                        </a:rPr>
                        <a:t> </a:t>
                      </a:r>
                    </a:p>
                  </a:txBody>
                  <a:tcPr marL="8022" marR="8022" marT="8022" marB="0" anchor="ctr">
                    <a:lnL>
                      <a:noFill/>
                    </a:lnL>
                    <a:lnR>
                      <a:noFill/>
                    </a:lnR>
                    <a:lnT>
                      <a:noFill/>
                    </a:lnT>
                    <a:lnB>
                      <a:noFill/>
                    </a:lnB>
                    <a:solidFill>
                      <a:srgbClr val="FFFFFF"/>
                    </a:solidFill>
                  </a:tcPr>
                </a:tc>
                <a:tc hMerge="1">
                  <a:txBody>
                    <a:bodyPr/>
                    <a:lstStyle/>
                    <a:p>
                      <a:endParaRPr lang="fr-FR"/>
                    </a:p>
                  </a:txBody>
                  <a:tcPr/>
                </a:tc>
                <a:tc gridSpan="7">
                  <a:txBody>
                    <a:bodyPr/>
                    <a:lstStyle/>
                    <a:p>
                      <a:pPr algn="ctr" fontAlgn="ctr"/>
                      <a:r>
                        <a:rPr lang="fr-FR" sz="1000" b="1" i="0" u="none" strike="noStrike">
                          <a:solidFill>
                            <a:srgbClr val="000000"/>
                          </a:solidFill>
                          <a:effectLst/>
                          <a:latin typeface="Arial Black" panose="020B0A04020102020204" pitchFamily="34" charset="0"/>
                        </a:rPr>
                        <a:t>BENEFICIAIRES PERMANENTS</a:t>
                      </a:r>
                    </a:p>
                  </a:txBody>
                  <a:tcPr marL="8022" marR="8022" marT="8022" marB="0" anchor="ctr">
                    <a:lnL>
                      <a:noFill/>
                    </a:lnL>
                    <a:lnR>
                      <a:noFill/>
                    </a:lnR>
                    <a:lnT>
                      <a:noFill/>
                    </a:lnT>
                    <a:lnB w="12700" cap="flat" cmpd="sng" algn="ctr">
                      <a:solidFill>
                        <a:srgbClr val="FF66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417154">
                <a:tc gridSpan="2">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hMerge="1">
                  <a:txBody>
                    <a:bodyPr/>
                    <a:lstStyle/>
                    <a:p>
                      <a:endParaRPr lang="fr-FR"/>
                    </a:p>
                  </a:txBody>
                  <a:tcPr/>
                </a:tc>
                <a:tc>
                  <a:txBody>
                    <a:bodyPr/>
                    <a:lstStyle/>
                    <a:p>
                      <a:pPr algn="ctr" fontAlgn="ctr"/>
                      <a:r>
                        <a:rPr lang="fr-FR" sz="800" b="1" i="0" u="none" strike="noStrike">
                          <a:solidFill>
                            <a:srgbClr val="000000"/>
                          </a:solidFill>
                          <a:effectLst/>
                          <a:latin typeface="Arial" panose="020B0604020202020204" pitchFamily="34" charset="0"/>
                        </a:rPr>
                        <a:t>Total au 31/12/16</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800" b="1" i="0" u="none" strike="noStrike">
                          <a:solidFill>
                            <a:srgbClr val="000000"/>
                          </a:solidFill>
                          <a:effectLst/>
                          <a:latin typeface="Arial" panose="020B0604020202020204" pitchFamily="34" charset="0"/>
                        </a:rPr>
                        <a:t>Nouveaux nés 2017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Familles passées 2017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Familles accueillies 2017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Familles rapatriées 2017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Décès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Total au 31/12/17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377043">
                <a:tc rowSpan="2">
                  <a:txBody>
                    <a:bodyPr/>
                    <a:lstStyle/>
                    <a:p>
                      <a:pPr algn="ctr" fontAlgn="ctr"/>
                      <a:r>
                        <a:rPr lang="fr-FR" sz="800" b="0" i="0" u="none" strike="noStrike">
                          <a:solidFill>
                            <a:srgbClr val="000000"/>
                          </a:solidFill>
                          <a:effectLst/>
                          <a:latin typeface="Arial" panose="020B0604020202020204" pitchFamily="34" charset="0"/>
                        </a:rPr>
                        <a:t>Nombre de Permanents et résidents aux centres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effectLst/>
                          <a:latin typeface="Arial" panose="020B0604020202020204" pitchFamily="34" charset="0"/>
                        </a:rPr>
                        <a:t>Familles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800" b="1" i="0" u="none" strike="noStrike">
                          <a:solidFill>
                            <a:srgbClr val="000000"/>
                          </a:solidFill>
                          <a:effectLst/>
                          <a:latin typeface="Arial" panose="020B0604020202020204" pitchFamily="34" charset="0"/>
                        </a:rPr>
                        <a:t>3 311</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19 357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77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45</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3 343</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208577">
                <a:tc vMerge="1">
                  <a:txBody>
                    <a:bodyPr/>
                    <a:lstStyle/>
                    <a:p>
                      <a:endParaRPr lang="fr-FR"/>
                    </a:p>
                  </a:txBody>
                  <a:tcPr/>
                </a:tc>
                <a:tc>
                  <a:txBody>
                    <a:bodyPr/>
                    <a:lstStyle/>
                    <a:p>
                      <a:pPr algn="ctr" fontAlgn="ctr"/>
                      <a:r>
                        <a:rPr lang="fr-FR" sz="800" b="0" i="0" u="none" strike="noStrike">
                          <a:solidFill>
                            <a:srgbClr val="000000"/>
                          </a:solidFill>
                          <a:effectLst/>
                          <a:latin typeface="Arial" panose="020B0604020202020204" pitchFamily="34" charset="0"/>
                        </a:rPr>
                        <a:t>Personnes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800" b="1" i="0" u="none" strike="noStrike">
                          <a:solidFill>
                            <a:srgbClr val="000000"/>
                          </a:solidFill>
                          <a:effectLst/>
                          <a:latin typeface="Arial" panose="020B0604020202020204" pitchFamily="34" charset="0"/>
                        </a:rPr>
                        <a:t>14 791</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800" b="0" i="0" u="none" strike="noStrike">
                          <a:solidFill>
                            <a:srgbClr val="000000"/>
                          </a:solidFill>
                          <a:effectLst/>
                          <a:latin typeface="Arial" panose="020B0604020202020204" pitchFamily="34" charset="0"/>
                        </a:rPr>
                        <a:t>210</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29 295</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210</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134</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85</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14 992</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513420">
                <a:tc rowSpan="2">
                  <a:txBody>
                    <a:bodyPr/>
                    <a:lstStyle/>
                    <a:p>
                      <a:pPr algn="ctr" fontAlgn="ctr"/>
                      <a:r>
                        <a:rPr lang="fr-FR" sz="800" b="0" i="0" u="none" strike="noStrike">
                          <a:solidFill>
                            <a:srgbClr val="000000"/>
                          </a:solidFill>
                          <a:effectLst/>
                          <a:latin typeface="Arial" panose="020B0604020202020204" pitchFamily="34" charset="0"/>
                        </a:rPr>
                        <a:t>Nombre de Permanents non résidents aux centres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800" b="0" i="0" u="none" strike="noStrike">
                          <a:solidFill>
                            <a:srgbClr val="000000"/>
                          </a:solidFill>
                          <a:effectLst/>
                          <a:latin typeface="Arial" panose="020B0604020202020204" pitchFamily="34" charset="0"/>
                        </a:rPr>
                        <a:t>Familles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800" b="1" i="0" u="none" strike="noStrike">
                          <a:solidFill>
                            <a:srgbClr val="000000"/>
                          </a:solidFill>
                          <a:effectLst/>
                          <a:latin typeface="Arial" panose="020B0604020202020204" pitchFamily="34" charset="0"/>
                        </a:rPr>
                        <a:t>479</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dirty="0">
                          <a:solidFill>
                            <a:srgbClr val="000000"/>
                          </a:solidFill>
                          <a:effectLst/>
                          <a:latin typeface="Arial" panose="020B0604020202020204" pitchFamily="34" charset="0"/>
                        </a:rPr>
                        <a:t> </a:t>
                      </a:r>
                      <a:r>
                        <a:rPr lang="fr-FR" sz="800" b="1" i="0" u="none" strike="noStrike" dirty="0" smtClean="0">
                          <a:solidFill>
                            <a:srgbClr val="000000"/>
                          </a:solidFill>
                          <a:effectLst/>
                          <a:latin typeface="Arial" panose="020B0604020202020204" pitchFamily="34" charset="0"/>
                        </a:rPr>
                        <a:t>479</a:t>
                      </a:r>
                      <a:endParaRPr lang="fr-FR" sz="800" b="1" i="0" u="none" strike="noStrike" dirty="0">
                        <a:solidFill>
                          <a:srgbClr val="000000"/>
                        </a:solidFill>
                        <a:effectLst/>
                        <a:latin typeface="Arial" panose="020B0604020202020204" pitchFamily="34" charset="0"/>
                      </a:endParaRP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184510">
                <a:tc vMerge="1">
                  <a:txBody>
                    <a:bodyPr/>
                    <a:lstStyle/>
                    <a:p>
                      <a:endParaRPr lang="fr-FR"/>
                    </a:p>
                  </a:txBody>
                  <a:tcPr/>
                </a:tc>
                <a:tc>
                  <a:txBody>
                    <a:bodyPr/>
                    <a:lstStyle/>
                    <a:p>
                      <a:pPr algn="ctr" fontAlgn="ctr"/>
                      <a:r>
                        <a:rPr lang="fr-FR" sz="800" b="0" i="0" u="none" strike="noStrike">
                          <a:solidFill>
                            <a:srgbClr val="000000"/>
                          </a:solidFill>
                          <a:effectLst/>
                          <a:latin typeface="Arial" panose="020B0604020202020204" pitchFamily="34" charset="0"/>
                        </a:rPr>
                        <a:t>Personnes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800" b="1" i="0" u="none" strike="noStrike">
                          <a:solidFill>
                            <a:srgbClr val="000000"/>
                          </a:solidFill>
                          <a:effectLst/>
                          <a:latin typeface="Arial" panose="020B0604020202020204" pitchFamily="34" charset="0"/>
                        </a:rPr>
                        <a:t>2 803</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800" b="0" i="0" u="none" strike="noStrike">
                          <a:solidFill>
                            <a:srgbClr val="000000"/>
                          </a:solidFill>
                          <a:effectLst/>
                          <a:latin typeface="Arial" panose="020B0604020202020204" pitchFamily="34" charset="0"/>
                        </a:rPr>
                        <a:t>54</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0"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effectLst/>
                          <a:latin typeface="Arial" panose="020B0604020202020204" pitchFamily="34" charset="0"/>
                        </a:rPr>
                        <a:t>10</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2 847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248688">
                <a:tc gridSpan="2">
                  <a:txBody>
                    <a:bodyPr/>
                    <a:lstStyle/>
                    <a:p>
                      <a:pPr algn="ctr" fontAlgn="ctr"/>
                      <a:r>
                        <a:rPr lang="fr-FR" sz="1000" b="1" i="0" u="none" strike="noStrike">
                          <a:solidFill>
                            <a:srgbClr val="000000"/>
                          </a:solidFill>
                          <a:effectLst/>
                          <a:latin typeface="Arial" panose="020B0604020202020204" pitchFamily="34" charset="0"/>
                        </a:rPr>
                        <a:t>Total des Familles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a:txBody>
                    <a:bodyPr/>
                    <a:lstStyle/>
                    <a:p>
                      <a:pPr algn="ctr" fontAlgn="ctr"/>
                      <a:r>
                        <a:rPr lang="fr-FR" sz="1000" b="1" i="0" u="none" strike="noStrike">
                          <a:solidFill>
                            <a:srgbClr val="000000"/>
                          </a:solidFill>
                          <a:effectLst/>
                          <a:latin typeface="Arial" panose="020B0604020202020204" pitchFamily="34" charset="0"/>
                        </a:rPr>
                        <a:t>3 790</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900" b="1"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19 357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77</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45</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900" b="1" i="0" u="none" strike="noStrike">
                          <a:solidFill>
                            <a:srgbClr val="76923C"/>
                          </a:solidFill>
                          <a:effectLst/>
                          <a:latin typeface="Calibri" panose="020F0502020204030204" pitchFamily="34" charset="0"/>
                        </a:rPr>
                        <a:t> </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3 822</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280776">
                <a:tc gridSpan="2">
                  <a:txBody>
                    <a:bodyPr/>
                    <a:lstStyle/>
                    <a:p>
                      <a:pPr algn="ctr" fontAlgn="ctr"/>
                      <a:r>
                        <a:rPr lang="fr-FR" sz="1000" b="1" i="0" u="none" strike="noStrike">
                          <a:solidFill>
                            <a:srgbClr val="000000"/>
                          </a:solidFill>
                          <a:effectLst/>
                          <a:latin typeface="Arial" panose="020B0604020202020204" pitchFamily="34" charset="0"/>
                        </a:rPr>
                        <a:t>Total des Personnes</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a:txBody>
                    <a:bodyPr/>
                    <a:lstStyle/>
                    <a:p>
                      <a:pPr algn="ctr" fontAlgn="ctr"/>
                      <a:r>
                        <a:rPr lang="fr-FR" sz="1000" b="1" i="0" u="none" strike="noStrike">
                          <a:solidFill>
                            <a:srgbClr val="000000"/>
                          </a:solidFill>
                          <a:effectLst/>
                          <a:latin typeface="Arial" panose="020B0604020202020204" pitchFamily="34" charset="0"/>
                        </a:rPr>
                        <a:t>17 594</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800" b="1" i="0" u="none" strike="noStrike">
                          <a:solidFill>
                            <a:srgbClr val="000000"/>
                          </a:solidFill>
                          <a:effectLst/>
                          <a:latin typeface="Arial" panose="020B0604020202020204" pitchFamily="34" charset="0"/>
                        </a:rPr>
                        <a:t>264</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29 295</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210</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134</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800" b="1" i="0" u="none" strike="noStrike">
                          <a:solidFill>
                            <a:srgbClr val="000000"/>
                          </a:solidFill>
                          <a:effectLst/>
                          <a:latin typeface="Arial" panose="020B0604020202020204" pitchFamily="34" charset="0"/>
                        </a:rPr>
                        <a:t>95</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effectLst/>
                          <a:latin typeface="Arial" panose="020B0604020202020204" pitchFamily="34" charset="0"/>
                        </a:rPr>
                        <a:t>17 839</a:t>
                      </a:r>
                    </a:p>
                  </a:txBody>
                  <a:tcPr marL="8022" marR="8022" marT="8022"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bl>
          </a:graphicData>
        </a:graphic>
      </p:graphicFrame>
      <p:graphicFrame>
        <p:nvGraphicFramePr>
          <p:cNvPr id="15" name="Tableau 14"/>
          <p:cNvGraphicFramePr>
            <a:graphicFrameLocks noGrp="1"/>
          </p:cNvGraphicFramePr>
          <p:nvPr>
            <p:extLst>
              <p:ext uri="{D42A27DB-BD31-4B8C-83A1-F6EECF244321}">
                <p14:modId xmlns:p14="http://schemas.microsoft.com/office/powerpoint/2010/main" val="3157013390"/>
              </p:ext>
            </p:extLst>
          </p:nvPr>
        </p:nvGraphicFramePr>
        <p:xfrm>
          <a:off x="579498" y="6111188"/>
          <a:ext cx="5915024" cy="2926248"/>
        </p:xfrm>
        <a:graphic>
          <a:graphicData uri="http://schemas.openxmlformats.org/drawingml/2006/table">
            <a:tbl>
              <a:tblPr/>
              <a:tblGrid>
                <a:gridCol w="912890"/>
                <a:gridCol w="750320"/>
                <a:gridCol w="750320"/>
                <a:gridCol w="1000427"/>
                <a:gridCol w="1000427"/>
                <a:gridCol w="750320"/>
                <a:gridCol w="750320"/>
              </a:tblGrid>
              <a:tr h="253233">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a:noFill/>
                    </a:lnL>
                    <a:lnR>
                      <a:noFill/>
                    </a:lnR>
                    <a:lnT>
                      <a:noFill/>
                    </a:lnT>
                    <a:lnB>
                      <a:noFill/>
                    </a:lnB>
                    <a:solidFill>
                      <a:srgbClr val="FFFFFF"/>
                    </a:solidFill>
                  </a:tcPr>
                </a:tc>
                <a:tc gridSpan="6">
                  <a:txBody>
                    <a:bodyPr/>
                    <a:lstStyle/>
                    <a:p>
                      <a:pPr algn="ctr" fontAlgn="ctr"/>
                      <a:r>
                        <a:rPr lang="fr-FR" sz="1200" b="1" i="0" u="none" strike="noStrike">
                          <a:solidFill>
                            <a:srgbClr val="000000"/>
                          </a:solidFill>
                          <a:effectLst/>
                          <a:latin typeface="Arial Black" panose="020B0A04020102020204" pitchFamily="34" charset="0"/>
                        </a:rPr>
                        <a:t>REPARTITION DES BENEFICIAIRES</a:t>
                      </a:r>
                    </a:p>
                  </a:txBody>
                  <a:tcPr marL="9379" marR="9379" marT="9379" marB="0" anchor="ctr">
                    <a:lnL>
                      <a:noFill/>
                    </a:lnL>
                    <a:lnR>
                      <a:noFill/>
                    </a:lnR>
                    <a:lnT>
                      <a:noFill/>
                    </a:lnT>
                    <a:lnB w="12700" cap="flat" cmpd="sng" algn="ctr">
                      <a:solidFill>
                        <a:srgbClr val="FF66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72119">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Total au 31/12/16</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Nouveaux nés 2017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Personnes accueillies 2017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Personnes rapatriées 2017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Décès 2017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Total au 31/12/17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328265">
                <a:tc>
                  <a:txBody>
                    <a:bodyPr/>
                    <a:lstStyle/>
                    <a:p>
                      <a:pPr algn="l" fontAlgn="ctr"/>
                      <a:r>
                        <a:rPr lang="fr-FR" sz="1000" b="1" i="0" u="none" strike="noStrike">
                          <a:solidFill>
                            <a:srgbClr val="000000"/>
                          </a:solidFill>
                          <a:effectLst/>
                          <a:latin typeface="Arial" panose="020B0604020202020204" pitchFamily="34" charset="0"/>
                        </a:rPr>
                        <a:t>Adultes aptes au travail</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3 340</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75</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48</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39</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3 328</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196959">
                <a:tc>
                  <a:txBody>
                    <a:bodyPr/>
                    <a:lstStyle/>
                    <a:p>
                      <a:pPr algn="r" fontAlgn="ctr"/>
                      <a:r>
                        <a:rPr lang="fr-FR" sz="1000" b="0" i="0" u="none" strike="noStrike">
                          <a:solidFill>
                            <a:srgbClr val="000000"/>
                          </a:solidFill>
                          <a:effectLst/>
                          <a:latin typeface="Arial" panose="020B0604020202020204" pitchFamily="34" charset="0"/>
                        </a:rPr>
                        <a:t>Ecoliers</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8 742</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25</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12</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4</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9 932</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328265">
                <a:tc>
                  <a:txBody>
                    <a:bodyPr/>
                    <a:lstStyle/>
                    <a:p>
                      <a:pPr algn="r" fontAlgn="ctr"/>
                      <a:r>
                        <a:rPr lang="fr-FR" sz="1000" b="0" i="0" u="none" strike="noStrike">
                          <a:solidFill>
                            <a:srgbClr val="000000"/>
                          </a:solidFill>
                          <a:effectLst/>
                          <a:latin typeface="Arial" panose="020B0604020202020204" pitchFamily="34" charset="0"/>
                        </a:rPr>
                        <a:t>Crèches et maternelles</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1 177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37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32</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1</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1 325</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328265">
                <a:tc>
                  <a:txBody>
                    <a:bodyPr/>
                    <a:lstStyle/>
                    <a:p>
                      <a:pPr algn="r" fontAlgn="ctr"/>
                      <a:r>
                        <a:rPr lang="fr-FR" sz="1000" b="0" i="0" u="none" strike="noStrike">
                          <a:solidFill>
                            <a:srgbClr val="000000"/>
                          </a:solidFill>
                          <a:effectLst/>
                          <a:latin typeface="Arial" panose="020B0604020202020204" pitchFamily="34" charset="0"/>
                        </a:rPr>
                        <a:t>Enfants  moins de 2 ans</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2 943</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0" i="0" u="none" strike="noStrike">
                          <a:solidFill>
                            <a:srgbClr val="000000"/>
                          </a:solidFill>
                          <a:effectLst/>
                          <a:latin typeface="Arial" panose="020B0604020202020204" pitchFamily="34" charset="0"/>
                        </a:rPr>
                        <a:t>264</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58</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36</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9</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1 895</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337644">
                <a:tc>
                  <a:txBody>
                    <a:bodyPr/>
                    <a:lstStyle/>
                    <a:p>
                      <a:pPr algn="r" fontAlgn="ctr"/>
                      <a:r>
                        <a:rPr lang="fr-FR" sz="1000" b="0" i="0" u="none" strike="noStrike">
                          <a:solidFill>
                            <a:srgbClr val="000000"/>
                          </a:solidFill>
                          <a:effectLst/>
                          <a:latin typeface="Arial" panose="020B0604020202020204" pitchFamily="34" charset="0"/>
                        </a:rPr>
                        <a:t>Personnes âgées</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626</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10</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6</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33</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597</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328265">
                <a:tc>
                  <a:txBody>
                    <a:bodyPr/>
                    <a:lstStyle/>
                    <a:p>
                      <a:pPr algn="l" fontAlgn="ctr"/>
                      <a:r>
                        <a:rPr lang="fr-FR" sz="1000" b="1" i="0" u="none" strike="noStrike">
                          <a:solidFill>
                            <a:srgbClr val="000000"/>
                          </a:solidFill>
                          <a:effectLst/>
                          <a:latin typeface="Arial" panose="020B0604020202020204" pitchFamily="34" charset="0"/>
                        </a:rPr>
                        <a:t>Non aptes au travail</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766</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5</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l" fontAlgn="ctr"/>
                      <a:r>
                        <a:rPr lang="fr-FR" sz="1100" b="0" i="0" u="none" strike="noStrike">
                          <a:solidFill>
                            <a:srgbClr val="76923C"/>
                          </a:solidFill>
                          <a:effectLst/>
                          <a:latin typeface="Calibri" panose="020F0502020204030204" pitchFamily="34" charset="0"/>
                        </a:rPr>
                        <a:t> </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9</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762</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253233">
                <a:tc>
                  <a:txBody>
                    <a:bodyPr/>
                    <a:lstStyle/>
                    <a:p>
                      <a:pPr algn="l" fontAlgn="ctr"/>
                      <a:r>
                        <a:rPr lang="fr-FR" sz="1200" b="1" i="0" u="none" strike="noStrike">
                          <a:solidFill>
                            <a:srgbClr val="000000"/>
                          </a:solidFill>
                          <a:effectLst/>
                          <a:latin typeface="Arial" panose="020B0604020202020204" pitchFamily="34" charset="0"/>
                        </a:rPr>
                        <a:t>Total</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200" b="1" i="0" u="none" strike="noStrike">
                          <a:solidFill>
                            <a:srgbClr val="000000"/>
                          </a:solidFill>
                          <a:effectLst/>
                          <a:latin typeface="Arial" panose="020B0604020202020204" pitchFamily="34" charset="0"/>
                        </a:rPr>
                        <a:t>17 594</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264</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210</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134</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95</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200" b="1" i="0" u="none" strike="noStrike" dirty="0">
                          <a:solidFill>
                            <a:srgbClr val="000000"/>
                          </a:solidFill>
                          <a:effectLst/>
                          <a:latin typeface="Arial" panose="020B0604020202020204" pitchFamily="34" charset="0"/>
                        </a:rPr>
                        <a:t>17 839</a:t>
                      </a:r>
                    </a:p>
                  </a:txBody>
                  <a:tcPr marL="9379" marR="9379" marT="937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bl>
          </a:graphicData>
        </a:graphic>
      </p:graphicFrame>
      <p:pic>
        <p:nvPicPr>
          <p:cNvPr id="11" name="Image 10" descr="famille 2.jpg"/>
          <p:cNvPicPr>
            <a:picLocks noChangeAspect="1"/>
          </p:cNvPicPr>
          <p:nvPr/>
        </p:nvPicPr>
        <p:blipFill>
          <a:blip r:embed="rId2" cstate="print"/>
          <a:stretch>
            <a:fillRect/>
          </a:stretch>
        </p:blipFill>
        <p:spPr>
          <a:xfrm>
            <a:off x="657224" y="685800"/>
            <a:ext cx="2984501" cy="2238376"/>
          </a:xfrm>
          <a:prstGeom prst="rect">
            <a:avLst/>
          </a:prstGeom>
          <a:ln w="28575">
            <a:solidFill>
              <a:schemeClr val="accent1"/>
            </a:solidFill>
          </a:ln>
        </p:spPr>
      </p:pic>
      <p:pic>
        <p:nvPicPr>
          <p:cNvPr id="12" name="Image 11" descr="famille 1.jpg"/>
          <p:cNvPicPr>
            <a:picLocks noChangeAspect="1"/>
          </p:cNvPicPr>
          <p:nvPr/>
        </p:nvPicPr>
        <p:blipFill>
          <a:blip r:embed="rId3" cstate="print"/>
          <a:srcRect r="14861"/>
          <a:stretch>
            <a:fillRect/>
          </a:stretch>
        </p:blipFill>
        <p:spPr>
          <a:xfrm>
            <a:off x="3848099" y="906644"/>
            <a:ext cx="2628901" cy="1739891"/>
          </a:xfrm>
          <a:prstGeom prst="rect">
            <a:avLst/>
          </a:prstGeom>
          <a:ln w="28575">
            <a:solidFill>
              <a:schemeClr val="accent1"/>
            </a:solidFill>
          </a:ln>
        </p:spPr>
      </p:pic>
    </p:spTree>
    <p:extLst>
      <p:ext uri="{BB962C8B-B14F-4D97-AF65-F5344CB8AC3E}">
        <p14:creationId xmlns:p14="http://schemas.microsoft.com/office/powerpoint/2010/main" val="2677950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11</a:t>
            </a:fld>
            <a:endParaRPr lang="fr-FR"/>
          </a:p>
        </p:txBody>
      </p:sp>
      <p:sp>
        <p:nvSpPr>
          <p:cNvPr id="3" name="Rectangle 2"/>
          <p:cNvSpPr/>
          <p:nvPr/>
        </p:nvSpPr>
        <p:spPr>
          <a:xfrm>
            <a:off x="549275" y="520893"/>
            <a:ext cx="3502463" cy="361976"/>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Habitat</a:t>
            </a:r>
            <a:endParaRPr lang="fr-FR" sz="2000" b="1" dirty="0"/>
          </a:p>
        </p:txBody>
      </p:sp>
      <p:sp>
        <p:nvSpPr>
          <p:cNvPr id="4" name="ZoneTexte 3"/>
          <p:cNvSpPr txBox="1"/>
          <p:nvPr/>
        </p:nvSpPr>
        <p:spPr>
          <a:xfrm>
            <a:off x="467169" y="2750601"/>
            <a:ext cx="6059756" cy="6863417"/>
          </a:xfrm>
          <a:prstGeom prst="rect">
            <a:avLst/>
          </a:prstGeom>
          <a:noFill/>
        </p:spPr>
        <p:txBody>
          <a:bodyPr wrap="square" rtlCol="0">
            <a:spAutoFit/>
          </a:bodyPr>
          <a:lstStyle/>
          <a:p>
            <a:pPr marL="285750" indent="-285750" algn="just">
              <a:spcBef>
                <a:spcPts val="600"/>
              </a:spcBef>
              <a:buClr>
                <a:srgbClr val="FFC000"/>
              </a:buClr>
              <a:buFont typeface="Wingdings" panose="05000000000000000000" pitchFamily="2" charset="2"/>
              <a:buChar char="Ø"/>
            </a:pPr>
            <a:r>
              <a:rPr lang="fr-FR" sz="1400" b="1" dirty="0" smtClean="0"/>
              <a:t>Sur cette année 2017, 107 </a:t>
            </a:r>
            <a:r>
              <a:rPr lang="fr-FR" sz="1400" b="1" dirty="0"/>
              <a:t>nouvelles maisons </a:t>
            </a:r>
            <a:r>
              <a:rPr lang="fr-FR" sz="1400" b="1" dirty="0" smtClean="0"/>
              <a:t>ont été construites avec des latrines et des douches, on atteint ainsi un </a:t>
            </a:r>
            <a:r>
              <a:rPr lang="fr-FR" sz="1400" b="1" dirty="0"/>
              <a:t>parc de </a:t>
            </a:r>
            <a:r>
              <a:rPr lang="fr-FR" sz="1400" b="1" dirty="0" smtClean="0"/>
              <a:t>3 038 logements </a:t>
            </a:r>
            <a:r>
              <a:rPr lang="fr-FR" sz="1400" b="1" dirty="0"/>
              <a:t>au total. </a:t>
            </a:r>
            <a:r>
              <a:rPr lang="fr-FR" sz="1400" dirty="0" smtClean="0"/>
              <a:t>50 </a:t>
            </a:r>
            <a:r>
              <a:rPr lang="fr-FR" sz="1400" dirty="0"/>
              <a:t>maisons ont été réhabilitées (enduits et peinture), et d’importants travaux d’assainissement ont été réalisés dans tous nos villages (canaux d’évacuation des eaux usées, trottoirs, goudronnage des routes, pavage des ruelles</a:t>
            </a:r>
            <a:r>
              <a:rPr lang="fr-FR" sz="1400" dirty="0" smtClean="0"/>
              <a:t>).</a:t>
            </a:r>
          </a:p>
          <a:p>
            <a:pPr marL="285750" indent="-285750" algn="just">
              <a:spcBef>
                <a:spcPts val="600"/>
              </a:spcBef>
              <a:buClr>
                <a:srgbClr val="FFC000"/>
              </a:buClr>
              <a:buFont typeface="Wingdings" panose="05000000000000000000" pitchFamily="2" charset="2"/>
              <a:buChar char="Ø"/>
            </a:pPr>
            <a:r>
              <a:rPr lang="fr-FR" sz="1400" b="1" dirty="0" smtClean="0"/>
              <a:t>Le centre d’accueil de Mangarivotra a été agrandi et rénové</a:t>
            </a:r>
            <a:r>
              <a:rPr lang="fr-FR" sz="1400" dirty="0" smtClean="0"/>
              <a:t>. En effet, chaque année, le nombre de familles accueillies augmente et il faut pouvoir les loger temporairement de manière digne et respectable.</a:t>
            </a:r>
            <a:endParaRPr lang="fr-FR" sz="1400" dirty="0"/>
          </a:p>
          <a:p>
            <a:pPr marL="285750" indent="-285750" algn="just">
              <a:spcBef>
                <a:spcPts val="600"/>
              </a:spcBef>
              <a:buClr>
                <a:srgbClr val="FFC000"/>
              </a:buClr>
              <a:buFont typeface="Wingdings" panose="05000000000000000000" pitchFamily="2" charset="2"/>
              <a:buChar char="Ø"/>
            </a:pPr>
            <a:r>
              <a:rPr lang="fr-FR" sz="1400" b="1" dirty="0" smtClean="0"/>
              <a:t>Akamasoa n’oublie </a:t>
            </a:r>
            <a:r>
              <a:rPr lang="fr-FR" sz="1400" b="1" dirty="0"/>
              <a:t>pas </a:t>
            </a:r>
            <a:r>
              <a:rPr lang="fr-FR" sz="1400" b="1" dirty="0" smtClean="0"/>
              <a:t>le </a:t>
            </a:r>
            <a:r>
              <a:rPr lang="fr-FR" sz="1400" b="1" dirty="0"/>
              <a:t>sort réservé aux personnes âgées </a:t>
            </a:r>
            <a:r>
              <a:rPr lang="fr-FR" sz="1400" dirty="0"/>
              <a:t>qui, quand elles n’ont plus rien, n’ont d’autres ressources que de se tourner vers l’association. 3 grands bâtiments avec 10 chambres chacun comprenant douches et latrines ont été construits spécialement pour elles, pour les accueillir et les accompagner jusqu’à la fin de leur vie. Des équipes dédiées les aident au quotidien et sont également présentes la nuit pour les soutenir jour après jour. 20 personnes veillent sur elles et leur préparent également leurs repas. </a:t>
            </a:r>
          </a:p>
          <a:p>
            <a:pPr marL="285750" indent="-285750" algn="just">
              <a:spcBef>
                <a:spcPts val="600"/>
              </a:spcBef>
              <a:buClr>
                <a:srgbClr val="FFC000"/>
              </a:buClr>
              <a:buFont typeface="Wingdings" panose="05000000000000000000" pitchFamily="2" charset="2"/>
              <a:buChar char="Ø"/>
            </a:pPr>
            <a:r>
              <a:rPr lang="fr-FR" sz="1400" b="1" dirty="0" err="1" smtClean="0"/>
              <a:t>Akamasoa</a:t>
            </a:r>
            <a:r>
              <a:rPr lang="fr-FR" sz="1400" b="1" dirty="0" smtClean="0"/>
              <a:t> </a:t>
            </a:r>
            <a:r>
              <a:rPr lang="fr-FR" sz="1400" b="1" dirty="0"/>
              <a:t>accompagne en permanence chaque personne, jusqu’à sa mort.</a:t>
            </a:r>
          </a:p>
          <a:p>
            <a:pPr marL="265113" indent="-265113" algn="just">
              <a:spcBef>
                <a:spcPts val="300"/>
              </a:spcBef>
              <a:buClr>
                <a:srgbClr val="FFC000"/>
              </a:buClr>
            </a:pPr>
            <a:r>
              <a:rPr lang="fr-FR" sz="1400" b="1" dirty="0" smtClean="0"/>
              <a:t>	Un nouveau cimetière a été construit cette année à Bemasoandro </a:t>
            </a:r>
            <a:r>
              <a:rPr lang="fr-FR" sz="1400" dirty="0" smtClean="0"/>
              <a:t>avec un portail métallique. </a:t>
            </a:r>
            <a:r>
              <a:rPr lang="fr-FR" sz="1400" b="1" dirty="0" smtClean="0"/>
              <a:t>5 </a:t>
            </a:r>
            <a:r>
              <a:rPr lang="fr-FR" sz="1400" b="1" dirty="0"/>
              <a:t>cimetières </a:t>
            </a:r>
            <a:r>
              <a:rPr lang="fr-FR" sz="1400" dirty="0"/>
              <a:t>accueillent </a:t>
            </a:r>
            <a:r>
              <a:rPr lang="fr-FR" sz="1400" dirty="0" smtClean="0"/>
              <a:t>dorénavant nos défunts </a:t>
            </a:r>
            <a:r>
              <a:rPr lang="fr-FR" sz="1400" dirty="0"/>
              <a:t>dans nos </a:t>
            </a:r>
            <a:r>
              <a:rPr lang="fr-FR" sz="1400" dirty="0" smtClean="0"/>
              <a:t>villages. 2 </a:t>
            </a:r>
            <a:r>
              <a:rPr lang="fr-FR" sz="1400" dirty="0"/>
              <a:t>bâtiments existent </a:t>
            </a:r>
            <a:r>
              <a:rPr lang="fr-FR" sz="1400" dirty="0" smtClean="0"/>
              <a:t>aussi pour </a:t>
            </a:r>
            <a:r>
              <a:rPr lang="fr-FR" sz="1400" dirty="0"/>
              <a:t>veiller les morts, dont une maison de 100m² où les familles, selon la coutume malgache, peuvent se recueillir autour de leurs défunts. </a:t>
            </a:r>
            <a:endParaRPr lang="fr-FR" sz="1400" dirty="0" smtClean="0"/>
          </a:p>
          <a:p>
            <a:pPr marL="265113" indent="-265113" algn="just">
              <a:buClr>
                <a:srgbClr val="FFC000"/>
              </a:buClr>
            </a:pPr>
            <a:r>
              <a:rPr lang="fr-FR" sz="1400" dirty="0"/>
              <a:t>	</a:t>
            </a:r>
            <a:r>
              <a:rPr lang="fr-FR" sz="1400" dirty="0" smtClean="0"/>
              <a:t>2 tombeaux communautaires existent également, 1 à Antolojanahary </a:t>
            </a:r>
            <a:r>
              <a:rPr lang="fr-FR" sz="1400" dirty="0"/>
              <a:t>depuis </a:t>
            </a:r>
            <a:r>
              <a:rPr lang="fr-FR" sz="1400" dirty="0" smtClean="0"/>
              <a:t>2013 et un autre au </a:t>
            </a:r>
            <a:r>
              <a:rPr lang="fr-FR" sz="1400" dirty="0"/>
              <a:t>cimetière de </a:t>
            </a:r>
            <a:r>
              <a:rPr lang="fr-FR" sz="1400" dirty="0" smtClean="0"/>
              <a:t>Mangarivotra depuis 2016. Ces tombeaux accueillent </a:t>
            </a:r>
            <a:r>
              <a:rPr lang="fr-FR" sz="1400" dirty="0"/>
              <a:t>les cérémonies traditionnelles du </a:t>
            </a:r>
            <a:r>
              <a:rPr lang="fr-FR" sz="1400" dirty="0" err="1"/>
              <a:t>famadihana</a:t>
            </a:r>
            <a:r>
              <a:rPr lang="fr-FR" sz="1400" dirty="0"/>
              <a:t> (ou « retournement des morts </a:t>
            </a:r>
            <a:r>
              <a:rPr lang="fr-FR" sz="1400" dirty="0" smtClean="0"/>
              <a:t>»)…</a:t>
            </a:r>
            <a:endParaRPr lang="fr-FR" sz="1400" dirty="0"/>
          </a:p>
          <a:p>
            <a:pPr marL="265113" indent="-265113" algn="just">
              <a:spcBef>
                <a:spcPts val="300"/>
              </a:spcBef>
              <a:buClr>
                <a:srgbClr val="FFC000"/>
              </a:buClr>
            </a:pPr>
            <a:r>
              <a:rPr lang="fr-FR" sz="1400" dirty="0" smtClean="0"/>
              <a:t>	L’entretien </a:t>
            </a:r>
            <a:r>
              <a:rPr lang="fr-FR" sz="1400" dirty="0"/>
              <a:t>du cimetière de </a:t>
            </a:r>
            <a:r>
              <a:rPr lang="fr-FR" sz="1400" dirty="0" err="1"/>
              <a:t>Mangarivotra</a:t>
            </a:r>
            <a:r>
              <a:rPr lang="fr-FR" sz="1400" dirty="0"/>
              <a:t> continue : nettoyage, fleurissement des tombes déjà occupées, et plantations de manioc, légumes, sur celles encore inoccupées. </a:t>
            </a:r>
            <a:r>
              <a:rPr lang="fr-FR" sz="1400" dirty="0" smtClean="0"/>
              <a:t>Des </a:t>
            </a:r>
            <a:r>
              <a:rPr lang="fr-FR" sz="1400" dirty="0"/>
              <a:t>familles de gens de la rue demandent aussi fréquemment la permission d’y enterrer leurs défunts</a:t>
            </a:r>
            <a:r>
              <a:rPr lang="fr-FR" sz="1400" dirty="0" smtClean="0"/>
              <a:t>. </a:t>
            </a:r>
          </a:p>
        </p:txBody>
      </p:sp>
      <p:pic>
        <p:nvPicPr>
          <p:cNvPr id="7" name="Image 6" descr="maison 1.jpg"/>
          <p:cNvPicPr>
            <a:picLocks noChangeAspect="1"/>
          </p:cNvPicPr>
          <p:nvPr/>
        </p:nvPicPr>
        <p:blipFill>
          <a:blip r:embed="rId2" cstate="print"/>
          <a:stretch>
            <a:fillRect/>
          </a:stretch>
        </p:blipFill>
        <p:spPr>
          <a:xfrm>
            <a:off x="3247696" y="1067516"/>
            <a:ext cx="2806263" cy="1581263"/>
          </a:xfrm>
          <a:prstGeom prst="rect">
            <a:avLst/>
          </a:prstGeom>
          <a:ln w="28575">
            <a:solidFill>
              <a:schemeClr val="accent1"/>
            </a:solidFill>
          </a:ln>
        </p:spPr>
      </p:pic>
      <p:pic>
        <p:nvPicPr>
          <p:cNvPr id="8" name="Image 7" descr="maison 2.jpg"/>
          <p:cNvPicPr>
            <a:picLocks noChangeAspect="1"/>
          </p:cNvPicPr>
          <p:nvPr/>
        </p:nvPicPr>
        <p:blipFill>
          <a:blip r:embed="rId3" cstate="print"/>
          <a:stretch>
            <a:fillRect/>
          </a:stretch>
        </p:blipFill>
        <p:spPr>
          <a:xfrm>
            <a:off x="914400" y="1069872"/>
            <a:ext cx="2110312" cy="1576551"/>
          </a:xfrm>
          <a:prstGeom prst="rect">
            <a:avLst/>
          </a:prstGeom>
          <a:ln w="28575">
            <a:solidFill>
              <a:schemeClr val="accent1"/>
            </a:solidFill>
          </a:ln>
        </p:spPr>
      </p:pic>
    </p:spTree>
    <p:extLst>
      <p:ext uri="{BB962C8B-B14F-4D97-AF65-F5344CB8AC3E}">
        <p14:creationId xmlns:p14="http://schemas.microsoft.com/office/powerpoint/2010/main" val="920782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12</a:t>
            </a:fld>
            <a:endParaRPr lang="fr-FR"/>
          </a:p>
        </p:txBody>
      </p:sp>
      <p:pic>
        <p:nvPicPr>
          <p:cNvPr id="4" name="Image 3" descr="IMG_20180207_114952.jpg"/>
          <p:cNvPicPr>
            <a:picLocks noChangeAspect="1"/>
          </p:cNvPicPr>
          <p:nvPr/>
        </p:nvPicPr>
        <p:blipFill>
          <a:blip r:embed="rId2" cstate="screen"/>
          <a:stretch>
            <a:fillRect/>
          </a:stretch>
        </p:blipFill>
        <p:spPr>
          <a:xfrm>
            <a:off x="614151" y="3780429"/>
            <a:ext cx="2306471" cy="3075295"/>
          </a:xfrm>
          <a:prstGeom prst="rect">
            <a:avLst/>
          </a:prstGeom>
          <a:ln w="28575">
            <a:solidFill>
              <a:schemeClr val="accent1"/>
            </a:solidFill>
          </a:ln>
        </p:spPr>
      </p:pic>
      <p:pic>
        <p:nvPicPr>
          <p:cNvPr id="5" name="Image 4" descr="IMG_20180207_115205.jpg"/>
          <p:cNvPicPr>
            <a:picLocks noChangeAspect="1"/>
          </p:cNvPicPr>
          <p:nvPr/>
        </p:nvPicPr>
        <p:blipFill>
          <a:blip r:embed="rId3" cstate="screen"/>
          <a:stretch>
            <a:fillRect/>
          </a:stretch>
        </p:blipFill>
        <p:spPr>
          <a:xfrm>
            <a:off x="3316404" y="4255794"/>
            <a:ext cx="3045347" cy="2284010"/>
          </a:xfrm>
          <a:prstGeom prst="rect">
            <a:avLst/>
          </a:prstGeom>
          <a:ln w="28575">
            <a:solidFill>
              <a:schemeClr val="accent1"/>
            </a:solidFill>
          </a:ln>
        </p:spPr>
      </p:pic>
      <p:pic>
        <p:nvPicPr>
          <p:cNvPr id="6" name="Image 5" descr="DSC08514.JPG"/>
          <p:cNvPicPr>
            <a:picLocks noChangeAspect="1"/>
          </p:cNvPicPr>
          <p:nvPr/>
        </p:nvPicPr>
        <p:blipFill>
          <a:blip r:embed="rId4" cstate="print"/>
          <a:stretch>
            <a:fillRect/>
          </a:stretch>
        </p:blipFill>
        <p:spPr>
          <a:xfrm>
            <a:off x="893635" y="444168"/>
            <a:ext cx="5016137" cy="2821577"/>
          </a:xfrm>
          <a:prstGeom prst="rect">
            <a:avLst/>
          </a:prstGeom>
          <a:ln w="28575">
            <a:solidFill>
              <a:schemeClr val="accent1"/>
            </a:solidFill>
          </a:ln>
        </p:spPr>
      </p:pic>
      <p:sp>
        <p:nvSpPr>
          <p:cNvPr id="7" name="ZoneTexte 6"/>
          <p:cNvSpPr txBox="1"/>
          <p:nvPr/>
        </p:nvSpPr>
        <p:spPr>
          <a:xfrm>
            <a:off x="853270" y="3288147"/>
            <a:ext cx="1550168" cy="307777"/>
          </a:xfrm>
          <a:prstGeom prst="rect">
            <a:avLst/>
          </a:prstGeom>
          <a:noFill/>
        </p:spPr>
        <p:txBody>
          <a:bodyPr wrap="none" rtlCol="0">
            <a:spAutoFit/>
          </a:bodyPr>
          <a:lstStyle/>
          <a:p>
            <a:r>
              <a:rPr lang="fr-FR" sz="1400" b="1" dirty="0" smtClean="0">
                <a:solidFill>
                  <a:srgbClr val="548DD4"/>
                </a:solidFill>
              </a:rPr>
              <a:t>Le centre d’accueil</a:t>
            </a:r>
            <a:endParaRPr lang="fr-FR" sz="1400" b="1" dirty="0">
              <a:solidFill>
                <a:srgbClr val="548DD4"/>
              </a:solidFill>
            </a:endParaRPr>
          </a:p>
        </p:txBody>
      </p:sp>
      <p:sp>
        <p:nvSpPr>
          <p:cNvPr id="8" name="ZoneTexte 7"/>
          <p:cNvSpPr txBox="1"/>
          <p:nvPr/>
        </p:nvSpPr>
        <p:spPr>
          <a:xfrm>
            <a:off x="2906610" y="3736366"/>
            <a:ext cx="2014398" cy="307777"/>
          </a:xfrm>
          <a:prstGeom prst="rect">
            <a:avLst/>
          </a:prstGeom>
          <a:noFill/>
        </p:spPr>
        <p:txBody>
          <a:bodyPr wrap="none" rtlCol="0">
            <a:spAutoFit/>
          </a:bodyPr>
          <a:lstStyle/>
          <a:p>
            <a:r>
              <a:rPr lang="fr-FR" sz="1400" b="1" dirty="0" smtClean="0">
                <a:solidFill>
                  <a:srgbClr val="548DD4"/>
                </a:solidFill>
              </a:rPr>
              <a:t>Une famille et sa maison</a:t>
            </a:r>
            <a:endParaRPr lang="fr-FR" sz="1400" b="1" dirty="0">
              <a:solidFill>
                <a:srgbClr val="548DD4"/>
              </a:solidFill>
            </a:endParaRPr>
          </a:p>
        </p:txBody>
      </p:sp>
      <p:sp>
        <p:nvSpPr>
          <p:cNvPr id="9" name="ZoneTexte 8"/>
          <p:cNvSpPr txBox="1"/>
          <p:nvPr/>
        </p:nvSpPr>
        <p:spPr>
          <a:xfrm>
            <a:off x="3287121" y="6579501"/>
            <a:ext cx="2980881" cy="307777"/>
          </a:xfrm>
          <a:prstGeom prst="rect">
            <a:avLst/>
          </a:prstGeom>
          <a:noFill/>
        </p:spPr>
        <p:txBody>
          <a:bodyPr wrap="none" rtlCol="0">
            <a:spAutoFit/>
          </a:bodyPr>
          <a:lstStyle/>
          <a:p>
            <a:r>
              <a:rPr lang="fr-FR" sz="1400" b="1" dirty="0" smtClean="0">
                <a:solidFill>
                  <a:srgbClr val="548DD4"/>
                </a:solidFill>
              </a:rPr>
              <a:t>Une jeune fille prend soin des plantes</a:t>
            </a:r>
            <a:endParaRPr lang="fr-FR" sz="1400" b="1" dirty="0">
              <a:solidFill>
                <a:srgbClr val="548DD4"/>
              </a:solidFill>
            </a:endParaRPr>
          </a:p>
        </p:txBody>
      </p:sp>
      <p:pic>
        <p:nvPicPr>
          <p:cNvPr id="10" name="Image 9" descr="P1060445.JPG"/>
          <p:cNvPicPr>
            <a:picLocks noChangeAspect="1"/>
          </p:cNvPicPr>
          <p:nvPr/>
        </p:nvPicPr>
        <p:blipFill>
          <a:blip r:embed="rId5" cstate="screen"/>
          <a:srcRect t="22176"/>
          <a:stretch>
            <a:fillRect/>
          </a:stretch>
        </p:blipFill>
        <p:spPr>
          <a:xfrm>
            <a:off x="2141439" y="7133201"/>
            <a:ext cx="3838353" cy="2240368"/>
          </a:xfrm>
          <a:prstGeom prst="rect">
            <a:avLst/>
          </a:prstGeom>
          <a:ln w="28575">
            <a:solidFill>
              <a:schemeClr val="accent1"/>
            </a:solidFill>
          </a:ln>
        </p:spPr>
      </p:pic>
      <p:sp>
        <p:nvSpPr>
          <p:cNvPr id="11" name="ZoneTexte 10"/>
          <p:cNvSpPr txBox="1"/>
          <p:nvPr/>
        </p:nvSpPr>
        <p:spPr>
          <a:xfrm>
            <a:off x="731462" y="7130729"/>
            <a:ext cx="1359668" cy="523220"/>
          </a:xfrm>
          <a:prstGeom prst="rect">
            <a:avLst/>
          </a:prstGeom>
          <a:noFill/>
        </p:spPr>
        <p:txBody>
          <a:bodyPr wrap="none" rtlCol="0">
            <a:spAutoFit/>
          </a:bodyPr>
          <a:lstStyle/>
          <a:p>
            <a:r>
              <a:rPr lang="fr-FR" sz="1400" b="1" dirty="0" smtClean="0">
                <a:solidFill>
                  <a:srgbClr val="548DD4"/>
                </a:solidFill>
              </a:rPr>
              <a:t>Le cimetière de </a:t>
            </a:r>
          </a:p>
          <a:p>
            <a:r>
              <a:rPr lang="fr-FR" sz="1400" b="1" dirty="0" smtClean="0">
                <a:solidFill>
                  <a:srgbClr val="548DD4"/>
                </a:solidFill>
              </a:rPr>
              <a:t>Manantenasoa</a:t>
            </a:r>
            <a:endParaRPr lang="fr-FR" sz="1400" b="1" dirty="0">
              <a:solidFill>
                <a:srgbClr val="548DD4"/>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13</a:t>
            </a:fld>
            <a:endParaRPr lang="fr-FR"/>
          </a:p>
        </p:txBody>
      </p:sp>
      <p:sp>
        <p:nvSpPr>
          <p:cNvPr id="6" name="ZoneTexte 5"/>
          <p:cNvSpPr txBox="1"/>
          <p:nvPr/>
        </p:nvSpPr>
        <p:spPr>
          <a:xfrm>
            <a:off x="474844" y="759784"/>
            <a:ext cx="4104842" cy="338554"/>
          </a:xfrm>
          <a:prstGeom prst="rect">
            <a:avLst/>
          </a:prstGeom>
          <a:noFill/>
        </p:spPr>
        <p:txBody>
          <a:bodyPr wrap="none" rtlCol="0">
            <a:spAutoFit/>
          </a:bodyPr>
          <a:lstStyle/>
          <a:p>
            <a:r>
              <a:rPr lang="fr-FR" sz="1600" b="1" i="1" u="sng" dirty="0">
                <a:solidFill>
                  <a:srgbClr val="548DD4"/>
                </a:solidFill>
              </a:rPr>
              <a:t>Tableau récapitulatif des logements construits</a:t>
            </a:r>
          </a:p>
        </p:txBody>
      </p:sp>
      <p:sp>
        <p:nvSpPr>
          <p:cNvPr id="7" name="ZoneTexte 6"/>
          <p:cNvSpPr txBox="1"/>
          <p:nvPr/>
        </p:nvSpPr>
        <p:spPr>
          <a:xfrm>
            <a:off x="481896" y="3698223"/>
            <a:ext cx="5985838" cy="938719"/>
          </a:xfrm>
          <a:prstGeom prst="rect">
            <a:avLst/>
          </a:prstGeom>
          <a:noFill/>
        </p:spPr>
        <p:txBody>
          <a:bodyPr wrap="square" rtlCol="0">
            <a:spAutoFit/>
          </a:bodyPr>
          <a:lstStyle/>
          <a:p>
            <a:pPr algn="just"/>
            <a:r>
              <a:rPr lang="fr-FR" sz="1100" b="1" i="1" u="sng" dirty="0"/>
              <a:t>Note</a:t>
            </a:r>
            <a:r>
              <a:rPr lang="fr-FR" sz="1100" b="1" i="1" dirty="0"/>
              <a:t> : </a:t>
            </a:r>
            <a:r>
              <a:rPr lang="fr-FR" sz="1100" i="1" dirty="0"/>
              <a:t>Comme on le constate, plus aucune maison de l’Association n’est en terre battue, ou en bois. Et toutes les nouvelles constructions sont en dur, c’est-à-dire en briques cuites enduites de sable et de ciment. Les maisons en bloc dur correspondent à un type de pavillon sans étage (rez-de-chaussée uniquement) qu’</a:t>
            </a:r>
            <a:r>
              <a:rPr lang="fr-FR" sz="1100" i="1" dirty="0" err="1"/>
              <a:t>Akamasoa</a:t>
            </a:r>
            <a:r>
              <a:rPr lang="fr-FR" sz="1100" i="1" dirty="0"/>
              <a:t> ne construit plus depuis plusieurs années, mais qui existent toujours, à la différence des anciennes maisons en bois, détruites puis remplacées par des constructions en dur.</a:t>
            </a:r>
          </a:p>
        </p:txBody>
      </p:sp>
      <p:graphicFrame>
        <p:nvGraphicFramePr>
          <p:cNvPr id="13" name="Graphique 12"/>
          <p:cNvGraphicFramePr/>
          <p:nvPr>
            <p:extLst>
              <p:ext uri="{D42A27DB-BD31-4B8C-83A1-F6EECF244321}">
                <p14:modId xmlns:p14="http://schemas.microsoft.com/office/powerpoint/2010/main" val="2222906726"/>
              </p:ext>
            </p:extLst>
          </p:nvPr>
        </p:nvGraphicFramePr>
        <p:xfrm>
          <a:off x="72192" y="5852684"/>
          <a:ext cx="3064887" cy="2782638"/>
        </p:xfrm>
        <a:graphic>
          <a:graphicData uri="http://schemas.openxmlformats.org/drawingml/2006/chart">
            <c:chart xmlns:c="http://schemas.openxmlformats.org/drawingml/2006/chart" xmlns:r="http://schemas.openxmlformats.org/officeDocument/2006/relationships" r:id="rId2"/>
          </a:graphicData>
        </a:graphic>
      </p:graphicFrame>
      <p:sp>
        <p:nvSpPr>
          <p:cNvPr id="14" name="ZoneTexte 13"/>
          <p:cNvSpPr txBox="1"/>
          <p:nvPr/>
        </p:nvSpPr>
        <p:spPr>
          <a:xfrm>
            <a:off x="474844" y="5066472"/>
            <a:ext cx="2021451" cy="523220"/>
          </a:xfrm>
          <a:prstGeom prst="rect">
            <a:avLst/>
          </a:prstGeom>
          <a:noFill/>
        </p:spPr>
        <p:txBody>
          <a:bodyPr wrap="none" rtlCol="0">
            <a:spAutoFit/>
          </a:bodyPr>
          <a:lstStyle/>
          <a:p>
            <a:pPr algn="ctr"/>
            <a:r>
              <a:rPr lang="fr-FR" sz="1400" b="1" dirty="0" smtClean="0">
                <a:solidFill>
                  <a:srgbClr val="548DD4"/>
                </a:solidFill>
              </a:rPr>
              <a:t>107 maisons construites </a:t>
            </a:r>
          </a:p>
          <a:p>
            <a:pPr algn="ctr"/>
            <a:r>
              <a:rPr lang="fr-FR" sz="1400" b="1" dirty="0" smtClean="0">
                <a:solidFill>
                  <a:srgbClr val="548DD4"/>
                </a:solidFill>
              </a:rPr>
              <a:t>sur 2017</a:t>
            </a:r>
            <a:endParaRPr lang="fr-FR" sz="1400" b="1" dirty="0">
              <a:solidFill>
                <a:srgbClr val="548DD4"/>
              </a:solidFill>
            </a:endParaRPr>
          </a:p>
        </p:txBody>
      </p:sp>
      <p:graphicFrame>
        <p:nvGraphicFramePr>
          <p:cNvPr id="18" name="Graphique 17"/>
          <p:cNvGraphicFramePr/>
          <p:nvPr>
            <p:extLst>
              <p:ext uri="{D42A27DB-BD31-4B8C-83A1-F6EECF244321}">
                <p14:modId xmlns:p14="http://schemas.microsoft.com/office/powerpoint/2010/main" val="106244769"/>
              </p:ext>
            </p:extLst>
          </p:nvPr>
        </p:nvGraphicFramePr>
        <p:xfrm>
          <a:off x="2731172" y="5544907"/>
          <a:ext cx="3966408" cy="3546979"/>
        </p:xfrm>
        <a:graphic>
          <a:graphicData uri="http://schemas.openxmlformats.org/drawingml/2006/chart">
            <c:chart xmlns:c="http://schemas.openxmlformats.org/drawingml/2006/chart" xmlns:r="http://schemas.openxmlformats.org/officeDocument/2006/relationships" r:id="rId3"/>
          </a:graphicData>
        </a:graphic>
      </p:graphicFrame>
      <p:sp>
        <p:nvSpPr>
          <p:cNvPr id="19" name="ZoneTexte 18"/>
          <p:cNvSpPr txBox="1"/>
          <p:nvPr/>
        </p:nvSpPr>
        <p:spPr>
          <a:xfrm>
            <a:off x="3846229" y="5066472"/>
            <a:ext cx="2779158" cy="523220"/>
          </a:xfrm>
          <a:prstGeom prst="rect">
            <a:avLst/>
          </a:prstGeom>
          <a:noFill/>
        </p:spPr>
        <p:txBody>
          <a:bodyPr wrap="square" rtlCol="0">
            <a:spAutoFit/>
          </a:bodyPr>
          <a:lstStyle/>
          <a:p>
            <a:pPr algn="ctr"/>
            <a:r>
              <a:rPr lang="fr-FR" sz="1400" b="1" dirty="0" smtClean="0">
                <a:solidFill>
                  <a:srgbClr val="548DD4"/>
                </a:solidFill>
              </a:rPr>
              <a:t>Nombre total de logements construits 2017 vs 2016</a:t>
            </a:r>
            <a:endParaRPr lang="fr-FR" sz="1400" b="1" dirty="0">
              <a:solidFill>
                <a:srgbClr val="548DD4"/>
              </a:solidFill>
            </a:endParaRPr>
          </a:p>
        </p:txBody>
      </p:sp>
      <p:graphicFrame>
        <p:nvGraphicFramePr>
          <p:cNvPr id="17" name="Tableau 16"/>
          <p:cNvGraphicFramePr>
            <a:graphicFrameLocks noGrp="1"/>
          </p:cNvGraphicFramePr>
          <p:nvPr>
            <p:extLst>
              <p:ext uri="{D42A27DB-BD31-4B8C-83A1-F6EECF244321}">
                <p14:modId xmlns:p14="http://schemas.microsoft.com/office/powerpoint/2010/main" val="2274385089"/>
              </p:ext>
            </p:extLst>
          </p:nvPr>
        </p:nvGraphicFramePr>
        <p:xfrm>
          <a:off x="509839" y="1347050"/>
          <a:ext cx="5915024" cy="2244410"/>
        </p:xfrm>
        <a:graphic>
          <a:graphicData uri="http://schemas.openxmlformats.org/drawingml/2006/table">
            <a:tbl>
              <a:tblPr/>
              <a:tblGrid>
                <a:gridCol w="1120952"/>
                <a:gridCol w="590502"/>
                <a:gridCol w="600510"/>
                <a:gridCol w="600510"/>
                <a:gridCol w="600510"/>
                <a:gridCol w="600510"/>
                <a:gridCol w="600510"/>
                <a:gridCol w="600510"/>
                <a:gridCol w="600510"/>
              </a:tblGrid>
              <a:tr h="457889">
                <a:tc>
                  <a:txBody>
                    <a:bodyPr/>
                    <a:lstStyle/>
                    <a:p>
                      <a:pPr algn="l" fontAlgn="ctr"/>
                      <a:r>
                        <a:rPr lang="fr-FR" sz="900" b="0" i="0" u="none" strike="noStrike">
                          <a:solidFill>
                            <a:srgbClr val="76923C"/>
                          </a:solidFill>
                          <a:effectLst/>
                          <a:latin typeface="Calibri" panose="020F0502020204030204" pitchFamily="34" charset="0"/>
                        </a:rPr>
                        <a:t> </a:t>
                      </a:r>
                    </a:p>
                  </a:txBody>
                  <a:tcPr marL="7506" marR="7506" marT="7506" marB="0" anchor="ctr">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Maisons livrées en 2016</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gridSpan="3">
                  <a:txBody>
                    <a:bodyPr/>
                    <a:lstStyle/>
                    <a:p>
                      <a:pPr algn="ctr" fontAlgn="ctr"/>
                      <a:r>
                        <a:rPr lang="fr-FR" sz="900" b="1" i="0" u="none" strike="noStrike">
                          <a:solidFill>
                            <a:srgbClr val="000000"/>
                          </a:solidFill>
                          <a:effectLst/>
                          <a:latin typeface="Arial" panose="020B0604020202020204" pitchFamily="34" charset="0"/>
                        </a:rPr>
                        <a:t>Total des logements en 2016</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hMerge="1">
                  <a:txBody>
                    <a:bodyPr/>
                    <a:lstStyle/>
                    <a:p>
                      <a:endParaRPr lang="fr-FR"/>
                    </a:p>
                  </a:txBody>
                  <a:tcPr/>
                </a:tc>
                <a:tc hMerge="1">
                  <a:txBody>
                    <a:bodyPr/>
                    <a:lstStyle/>
                    <a:p>
                      <a:endParaRPr lang="fr-FR"/>
                    </a:p>
                  </a:txBody>
                  <a:tcPr/>
                </a:tc>
                <a:tc>
                  <a:txBody>
                    <a:bodyPr/>
                    <a:lstStyle/>
                    <a:p>
                      <a:pPr algn="ctr" fontAlgn="ctr"/>
                      <a:r>
                        <a:rPr lang="fr-FR" sz="900" b="1" i="0" u="none" strike="noStrike">
                          <a:solidFill>
                            <a:srgbClr val="000000"/>
                          </a:solidFill>
                          <a:effectLst/>
                          <a:latin typeface="Arial" panose="020B0604020202020204" pitchFamily="34" charset="0"/>
                        </a:rPr>
                        <a:t>Maisons livrées en 2017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gridSpan="3">
                  <a:txBody>
                    <a:bodyPr/>
                    <a:lstStyle/>
                    <a:p>
                      <a:pPr algn="ctr" fontAlgn="ctr"/>
                      <a:r>
                        <a:rPr lang="fr-FR" sz="900" b="1" i="0" u="none" strike="noStrike">
                          <a:solidFill>
                            <a:srgbClr val="000000"/>
                          </a:solidFill>
                          <a:effectLst/>
                          <a:latin typeface="Arial" panose="020B0604020202020204" pitchFamily="34" charset="0"/>
                        </a:rPr>
                        <a:t>Total des logements en 2017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hMerge="1">
                  <a:txBody>
                    <a:bodyPr/>
                    <a:lstStyle/>
                    <a:p>
                      <a:endParaRPr lang="fr-FR"/>
                    </a:p>
                  </a:txBody>
                  <a:tcPr/>
                </a:tc>
              </a:tr>
              <a:tr h="157634">
                <a:tc>
                  <a:txBody>
                    <a:bodyPr/>
                    <a:lstStyle/>
                    <a:p>
                      <a:pPr algn="l" fontAlgn="ctr"/>
                      <a:r>
                        <a:rPr lang="fr-FR" sz="900" b="1" i="0" u="none" strike="noStrike">
                          <a:solidFill>
                            <a:srgbClr val="000000"/>
                          </a:solidFill>
                          <a:effectLst/>
                          <a:latin typeface="Arial" panose="020B0604020202020204" pitchFamily="34" charset="0"/>
                        </a:rPr>
                        <a:t>Type de logements</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Arial" panose="020B0604020202020204" pitchFamily="34" charset="0"/>
                        </a:rPr>
                        <a:t>Dur</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Dur</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Bloc dur</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TOTAL</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Dur</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Arial" panose="020B0604020202020204" pitchFamily="34" charset="0"/>
                        </a:rPr>
                        <a:t>Dur</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Arial" panose="020B0604020202020204" pitchFamily="34" charset="0"/>
                        </a:rPr>
                        <a:t>Bloc dur</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Arial" panose="020B0604020202020204" pitchFamily="34" charset="0"/>
                        </a:rPr>
                        <a:t>TOTAL</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210179">
                <a:tc>
                  <a:txBody>
                    <a:bodyPr/>
                    <a:lstStyle/>
                    <a:p>
                      <a:pPr algn="ctr" fontAlgn="ctr"/>
                      <a:r>
                        <a:rPr lang="fr-FR" sz="900" b="1" i="0" u="none" strike="noStrike">
                          <a:solidFill>
                            <a:srgbClr val="000000"/>
                          </a:solidFill>
                          <a:effectLst/>
                          <a:latin typeface="Arial" panose="020B0604020202020204" pitchFamily="34" charset="0"/>
                        </a:rPr>
                        <a:t>Manantenasoa</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47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1 588</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222</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1 810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29</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1 617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222</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1 839</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a:noFill/>
                    </a:lnB>
                    <a:solidFill>
                      <a:srgbClr val="FFC000"/>
                    </a:solidFill>
                  </a:tcPr>
                </a:tc>
              </a:tr>
              <a:tr h="210179">
                <a:tc>
                  <a:txBody>
                    <a:bodyPr/>
                    <a:lstStyle/>
                    <a:p>
                      <a:pPr algn="ctr" fontAlgn="ctr"/>
                      <a:r>
                        <a:rPr lang="fr-FR" sz="900" b="1" i="0" u="none" strike="noStrike">
                          <a:solidFill>
                            <a:srgbClr val="000000"/>
                          </a:solidFill>
                          <a:effectLst/>
                          <a:latin typeface="Arial" panose="020B0604020202020204" pitchFamily="34" charset="0"/>
                        </a:rPr>
                        <a:t>Andralanitra</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14</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560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30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590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67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627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30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657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C000"/>
                    </a:solidFill>
                  </a:tcPr>
                </a:tc>
              </a:tr>
              <a:tr h="210179">
                <a:tc>
                  <a:txBody>
                    <a:bodyPr/>
                    <a:lstStyle/>
                    <a:p>
                      <a:pPr algn="ctr" fontAlgn="ctr"/>
                      <a:r>
                        <a:rPr lang="fr-FR" sz="900" b="1" i="0" u="none" strike="noStrike">
                          <a:solidFill>
                            <a:srgbClr val="000000"/>
                          </a:solidFill>
                          <a:effectLst/>
                          <a:latin typeface="Arial" panose="020B0604020202020204" pitchFamily="34" charset="0"/>
                        </a:rPr>
                        <a:t>Mahatsara</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34</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303</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303</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11</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314</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314</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C000"/>
                    </a:solidFill>
                  </a:tcPr>
                </a:tc>
              </a:tr>
              <a:tr h="210179">
                <a:tc>
                  <a:txBody>
                    <a:bodyPr/>
                    <a:lstStyle/>
                    <a:p>
                      <a:pPr algn="ctr" fontAlgn="ctr"/>
                      <a:r>
                        <a:rPr lang="fr-FR" sz="900" b="1" i="0" u="none" strike="noStrike">
                          <a:solidFill>
                            <a:srgbClr val="000000"/>
                          </a:solidFill>
                          <a:effectLst/>
                          <a:latin typeface="Arial" panose="020B0604020202020204" pitchFamily="34" charset="0"/>
                        </a:rPr>
                        <a:t>Ambatomitokona</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3</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3</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3</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3</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C000"/>
                    </a:solidFill>
                  </a:tcPr>
                </a:tc>
              </a:tr>
              <a:tr h="210179">
                <a:tc>
                  <a:txBody>
                    <a:bodyPr/>
                    <a:lstStyle/>
                    <a:p>
                      <a:pPr algn="ctr" fontAlgn="ctr"/>
                      <a:r>
                        <a:rPr lang="fr-FR" sz="900" b="1" i="0" u="none" strike="noStrike">
                          <a:solidFill>
                            <a:srgbClr val="000000"/>
                          </a:solidFill>
                          <a:effectLst/>
                          <a:latin typeface="Arial" panose="020B0604020202020204" pitchFamily="34" charset="0"/>
                        </a:rPr>
                        <a:t>Antolojanahary</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2</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148</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148</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148</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148</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C000"/>
                    </a:solidFill>
                  </a:tcPr>
                </a:tc>
              </a:tr>
              <a:tr h="210179">
                <a:tc>
                  <a:txBody>
                    <a:bodyPr/>
                    <a:lstStyle/>
                    <a:p>
                      <a:pPr algn="ctr" fontAlgn="ctr"/>
                      <a:r>
                        <a:rPr lang="fr-FR" sz="900" b="1" i="0" u="none" strike="noStrike">
                          <a:solidFill>
                            <a:srgbClr val="000000"/>
                          </a:solidFill>
                          <a:effectLst/>
                          <a:latin typeface="Arial" panose="020B0604020202020204" pitchFamily="34" charset="0"/>
                        </a:rPr>
                        <a:t>Extérieur Akamasoa</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9</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70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70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70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70</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a:noFill/>
                    </a:lnB>
                    <a:solidFill>
                      <a:srgbClr val="FFC000"/>
                    </a:solidFill>
                  </a:tcPr>
                </a:tc>
              </a:tr>
              <a:tr h="210179">
                <a:tc>
                  <a:txBody>
                    <a:bodyPr/>
                    <a:lstStyle/>
                    <a:p>
                      <a:pPr algn="ctr" fontAlgn="ctr"/>
                      <a:r>
                        <a:rPr lang="fr-FR" sz="900" b="1" i="0" u="none" strike="noStrike">
                          <a:solidFill>
                            <a:srgbClr val="000000"/>
                          </a:solidFill>
                          <a:effectLst/>
                          <a:latin typeface="Arial" panose="020B0604020202020204" pitchFamily="34" charset="0"/>
                        </a:rPr>
                        <a:t>Ambohimalaza</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900" b="0" i="0" u="none" strike="noStrike">
                          <a:solidFill>
                            <a:srgbClr val="000000"/>
                          </a:solidFill>
                          <a:effectLst/>
                          <a:latin typeface="Arial" panose="020B0604020202020204" pitchFamily="34" charset="0"/>
                        </a:rPr>
                        <a:t>-</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900" b="1" i="0" u="none" strike="noStrike">
                          <a:solidFill>
                            <a:srgbClr val="000000"/>
                          </a:solidFill>
                          <a:effectLst/>
                          <a:latin typeface="Arial" panose="020B0604020202020204" pitchFamily="34" charset="0"/>
                        </a:rPr>
                        <a:t>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C000"/>
                    </a:solidFill>
                  </a:tcPr>
                </a:tc>
              </a:tr>
              <a:tr h="157634">
                <a:tc>
                  <a:txBody>
                    <a:bodyPr/>
                    <a:lstStyle/>
                    <a:p>
                      <a:pPr algn="l" fontAlgn="ctr"/>
                      <a:r>
                        <a:rPr lang="fr-FR" sz="900" b="1" i="0" u="none" strike="noStrike">
                          <a:solidFill>
                            <a:srgbClr val="000000"/>
                          </a:solidFill>
                          <a:effectLst/>
                          <a:latin typeface="Arial" panose="020B0604020202020204" pitchFamily="34" charset="0"/>
                        </a:rPr>
                        <a:t>TOTAL</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Arial" panose="020B0604020202020204" pitchFamily="34" charset="0"/>
                        </a:rPr>
                        <a:t>113</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2 679</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252</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2 931</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900" b="1" i="0" u="none" strike="noStrike">
                          <a:solidFill>
                            <a:srgbClr val="000000"/>
                          </a:solidFill>
                          <a:effectLst/>
                          <a:latin typeface="Arial" panose="020B0604020202020204" pitchFamily="34" charset="0"/>
                        </a:rPr>
                        <a:t>107</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Arial" panose="020B0604020202020204" pitchFamily="34" charset="0"/>
                        </a:rPr>
                        <a:t>2 786</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000000"/>
                          </a:solidFill>
                          <a:effectLst/>
                          <a:latin typeface="Arial" panose="020B0604020202020204" pitchFamily="34" charset="0"/>
                        </a:rPr>
                        <a:t>252</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000000"/>
                          </a:solidFill>
                          <a:effectLst/>
                          <a:latin typeface="Arial" panose="020B0604020202020204" pitchFamily="34" charset="0"/>
                        </a:rPr>
                        <a:t>3 038</a:t>
                      </a:r>
                    </a:p>
                  </a:txBody>
                  <a:tcPr marL="7506" marR="7506" marT="7506"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1687034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14</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ÉDUCATION</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1160743" y="1034171"/>
            <a:ext cx="4526401" cy="194375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5000"/>
              </a:lnSpc>
              <a:buClr>
                <a:srgbClr val="FFFFFF"/>
              </a:buClr>
              <a:buSzPts val="1800"/>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Notre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service Educatif Privé est reconnu par l’Etat </a:t>
            </a: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Malgache</a:t>
            </a:r>
            <a:endPar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13 987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enfants scolarisés </a:t>
            </a:r>
          </a:p>
          <a:p>
            <a:pPr marL="342900" lvl="0" indent="-34290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15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écoles + 5 crèches et maternelles</a:t>
            </a:r>
          </a:p>
          <a:p>
            <a:pPr marL="342900" lvl="0" indent="-342900">
              <a:lnSpc>
                <a:spcPct val="115000"/>
              </a:lnSpc>
              <a:buClr>
                <a:srgbClr val="FFFFFF"/>
              </a:buClr>
              <a:buSzPts val="1800"/>
              <a:buFont typeface="Wingdings" panose="05000000000000000000" pitchFamily="2" charset="2"/>
              <a:buChar char=""/>
            </a:pP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1 </a:t>
            </a: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680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000 repas distribués</a:t>
            </a:r>
          </a:p>
          <a:p>
            <a:pPr marL="342900" lvl="0" indent="-34290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464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enseignants</a:t>
            </a:r>
          </a:p>
        </p:txBody>
      </p:sp>
      <p:sp>
        <p:nvSpPr>
          <p:cNvPr id="11" name="ZoneTexte 10"/>
          <p:cNvSpPr txBox="1"/>
          <p:nvPr/>
        </p:nvSpPr>
        <p:spPr>
          <a:xfrm>
            <a:off x="475480" y="6390456"/>
            <a:ext cx="6149240" cy="2908489"/>
          </a:xfrm>
          <a:prstGeom prst="rect">
            <a:avLst/>
          </a:prstGeom>
          <a:noFill/>
        </p:spPr>
        <p:txBody>
          <a:bodyPr wrap="square" rtlCol="0">
            <a:spAutoFit/>
          </a:bodyPr>
          <a:lstStyle/>
          <a:p>
            <a:pPr algn="just"/>
            <a:r>
              <a:rPr lang="fr-FR" sz="1400" b="1" dirty="0" smtClean="0">
                <a:solidFill>
                  <a:srgbClr val="548DD4"/>
                </a:solidFill>
              </a:rPr>
              <a:t>13 987 </a:t>
            </a:r>
            <a:r>
              <a:rPr lang="fr-FR" sz="1400" b="1" dirty="0">
                <a:solidFill>
                  <a:srgbClr val="548DD4"/>
                </a:solidFill>
              </a:rPr>
              <a:t>enfants sont scolarisés en </a:t>
            </a:r>
            <a:r>
              <a:rPr lang="fr-FR" sz="1400" b="1" dirty="0" smtClean="0">
                <a:solidFill>
                  <a:srgbClr val="548DD4"/>
                </a:solidFill>
              </a:rPr>
              <a:t>2017/2018, soit + 4% </a:t>
            </a:r>
            <a:r>
              <a:rPr lang="fr-FR" sz="1400" b="1" dirty="0">
                <a:solidFill>
                  <a:srgbClr val="548DD4"/>
                </a:solidFill>
              </a:rPr>
              <a:t>par rapport à l’année précédente</a:t>
            </a:r>
            <a:r>
              <a:rPr lang="fr-FR" sz="1400" dirty="0">
                <a:solidFill>
                  <a:srgbClr val="548DD4"/>
                </a:solidFill>
              </a:rPr>
              <a:t>. </a:t>
            </a:r>
          </a:p>
          <a:p>
            <a:pPr algn="just">
              <a:spcBef>
                <a:spcPts val="600"/>
              </a:spcBef>
            </a:pPr>
            <a:r>
              <a:rPr lang="fr-FR" sz="1400" dirty="0"/>
              <a:t>Les écoles d’Akamasoa couvrent tous les âges de la vie scolaire, de la crèche à l’université. </a:t>
            </a:r>
            <a:r>
              <a:rPr lang="fr-FR" sz="1400" dirty="0" smtClean="0"/>
              <a:t>6 </a:t>
            </a:r>
            <a:r>
              <a:rPr lang="fr-FR" sz="1400" dirty="0"/>
              <a:t>écoles primaires, 4 écoles secondaires et 2 lycées, avec </a:t>
            </a:r>
            <a:r>
              <a:rPr lang="fr-FR" sz="1400" b="1" dirty="0" smtClean="0"/>
              <a:t>464 </a:t>
            </a:r>
            <a:r>
              <a:rPr lang="fr-FR" sz="1400" b="1" dirty="0"/>
              <a:t>professeurs et instituteurs</a:t>
            </a:r>
            <a:r>
              <a:rPr lang="fr-FR" sz="1400" dirty="0"/>
              <a:t>, assistés </a:t>
            </a:r>
            <a:r>
              <a:rPr lang="fr-FR" sz="1400" dirty="0" smtClean="0"/>
              <a:t>de 109 </a:t>
            </a:r>
            <a:r>
              <a:rPr lang="fr-FR" sz="1400" dirty="0"/>
              <a:t>aides enseignants pour les classes ayant plus de 80 élèves</a:t>
            </a:r>
            <a:r>
              <a:rPr lang="fr-FR" sz="1400" dirty="0" smtClean="0"/>
              <a:t>. </a:t>
            </a:r>
          </a:p>
          <a:p>
            <a:pPr algn="just">
              <a:spcBef>
                <a:spcPts val="600"/>
              </a:spcBef>
            </a:pPr>
            <a:r>
              <a:rPr lang="fr-FR" sz="1400" dirty="0" smtClean="0"/>
              <a:t>3 écoles supérieures existent également, 1 école supérieure pédagogique et 1 école supérieure d’informatique. Une nouvelle école supérieure de langues française et anglaise a été construite sur 2017.</a:t>
            </a:r>
          </a:p>
          <a:p>
            <a:pPr algn="just">
              <a:spcBef>
                <a:spcPts val="600"/>
              </a:spcBef>
            </a:pPr>
            <a:r>
              <a:rPr lang="fr-FR" sz="1400" dirty="0" smtClean="0"/>
              <a:t>Les enfants ne mangent pas toujours à leur faim chez eux, ainsi Akamasoa fournit pour les enfants un repas par jour dans les cantines. </a:t>
            </a:r>
            <a:r>
              <a:rPr lang="fr-FR" sz="1400" b="1" dirty="0" smtClean="0"/>
              <a:t>Ce sont 1,7 millions de repas qui sont distribués chaque année.</a:t>
            </a:r>
          </a:p>
        </p:txBody>
      </p:sp>
      <p:pic>
        <p:nvPicPr>
          <p:cNvPr id="13" name="Image 12" descr="Rentrée scolaire.jpg"/>
          <p:cNvPicPr>
            <a:picLocks noChangeAspect="1"/>
          </p:cNvPicPr>
          <p:nvPr/>
        </p:nvPicPr>
        <p:blipFill>
          <a:blip r:embed="rId2" cstate="screen"/>
          <a:stretch>
            <a:fillRect/>
          </a:stretch>
        </p:blipFill>
        <p:spPr>
          <a:xfrm>
            <a:off x="535250" y="3292656"/>
            <a:ext cx="5797311" cy="2848835"/>
          </a:xfrm>
          <a:prstGeom prst="rect">
            <a:avLst/>
          </a:prstGeom>
          <a:ln w="28575">
            <a:solidFill>
              <a:schemeClr val="accent1"/>
            </a:solidFill>
          </a:ln>
        </p:spPr>
      </p:pic>
    </p:spTree>
    <p:extLst>
      <p:ext uri="{BB962C8B-B14F-4D97-AF65-F5344CB8AC3E}">
        <p14:creationId xmlns:p14="http://schemas.microsoft.com/office/powerpoint/2010/main" val="1786117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15</a:t>
            </a:fld>
            <a:endParaRPr lang="fr-FR"/>
          </a:p>
        </p:txBody>
      </p:sp>
      <p:sp>
        <p:nvSpPr>
          <p:cNvPr id="6" name="ZoneTexte 5"/>
          <p:cNvSpPr txBox="1"/>
          <p:nvPr/>
        </p:nvSpPr>
        <p:spPr>
          <a:xfrm>
            <a:off x="475480" y="764257"/>
            <a:ext cx="6149240" cy="8679299"/>
          </a:xfrm>
          <a:prstGeom prst="rect">
            <a:avLst/>
          </a:prstGeom>
          <a:noFill/>
        </p:spPr>
        <p:txBody>
          <a:bodyPr wrap="square" rtlCol="0">
            <a:spAutoFit/>
          </a:bodyPr>
          <a:lstStyle/>
          <a:p>
            <a:pPr algn="just">
              <a:spcBef>
                <a:spcPts val="600"/>
              </a:spcBef>
            </a:pPr>
            <a:r>
              <a:rPr lang="fr-FR" sz="1400" b="1" dirty="0">
                <a:solidFill>
                  <a:srgbClr val="548DD4"/>
                </a:solidFill>
              </a:rPr>
              <a:t>1 Ecole Supérieure Pédagogique : </a:t>
            </a:r>
            <a:r>
              <a:rPr lang="fr-FR" sz="1400" b="1" dirty="0" smtClean="0">
                <a:solidFill>
                  <a:srgbClr val="548DD4"/>
                </a:solidFill>
              </a:rPr>
              <a:t>149 élèves. </a:t>
            </a:r>
            <a:r>
              <a:rPr lang="fr-FR" sz="1400" dirty="0" smtClean="0"/>
              <a:t>L’Ecole </a:t>
            </a:r>
            <a:r>
              <a:rPr lang="fr-FR" sz="1400" dirty="0"/>
              <a:t>Supérieure Pédagogique (ESP) </a:t>
            </a:r>
            <a:r>
              <a:rPr lang="fr-FR" sz="1400" dirty="0" smtClean="0"/>
              <a:t>d’Akamasoa a </a:t>
            </a:r>
            <a:r>
              <a:rPr lang="fr-FR" sz="1400" dirty="0"/>
              <a:t>ouvert ses portes à Manantenasoa, au 1er octobre 2013</a:t>
            </a:r>
            <a:r>
              <a:rPr lang="fr-FR" sz="1400" dirty="0" smtClean="0"/>
              <a:t>. Les études durent 2 ans. </a:t>
            </a:r>
            <a:r>
              <a:rPr lang="fr-FR" sz="1400" dirty="0"/>
              <a:t>La 1</a:t>
            </a:r>
            <a:r>
              <a:rPr lang="fr-FR" sz="1400" baseline="30000" dirty="0"/>
              <a:t>ère</a:t>
            </a:r>
            <a:r>
              <a:rPr lang="fr-FR" sz="1400" dirty="0"/>
              <a:t> promotion </a:t>
            </a:r>
            <a:r>
              <a:rPr lang="fr-FR" sz="1400" dirty="0" smtClean="0"/>
              <a:t>a compté </a:t>
            </a:r>
            <a:r>
              <a:rPr lang="fr-FR" sz="1400" dirty="0"/>
              <a:t>44 élèves diplômés d’Etat </a:t>
            </a:r>
            <a:r>
              <a:rPr lang="fr-FR" sz="1400" dirty="0" smtClean="0"/>
              <a:t>en 2015</a:t>
            </a:r>
            <a:r>
              <a:rPr lang="fr-FR" sz="1400" dirty="0"/>
              <a:t>, </a:t>
            </a:r>
            <a:r>
              <a:rPr lang="fr-FR" sz="1400" dirty="0" smtClean="0"/>
              <a:t>52 en 2016, et 58 en 2017 pour la 3ème promotion. Aujourd’hui</a:t>
            </a:r>
            <a:r>
              <a:rPr lang="fr-FR" sz="1400" dirty="0"/>
              <a:t>, au total, ce sont </a:t>
            </a:r>
            <a:r>
              <a:rPr lang="fr-FR" sz="1400" dirty="0" smtClean="0"/>
              <a:t>149 </a:t>
            </a:r>
            <a:r>
              <a:rPr lang="fr-FR" sz="1400" dirty="0"/>
              <a:t>élèves qui étudient pour devenir enseignants, encadrés par </a:t>
            </a:r>
            <a:r>
              <a:rPr lang="fr-FR" sz="1400" dirty="0" smtClean="0"/>
              <a:t>25 </a:t>
            </a:r>
            <a:r>
              <a:rPr lang="fr-FR" sz="1400" dirty="0"/>
              <a:t>professeurs. </a:t>
            </a:r>
            <a:r>
              <a:rPr lang="fr-FR" sz="1400" dirty="0" smtClean="0"/>
              <a:t>Les Diplômés peuvent enseigner dans l’Ecole Primaire dans tout Madagascar. L’Ecole Supérieure Pédagogique d’Akamasoa est habilitée par l’Etat Malgache.</a:t>
            </a:r>
          </a:p>
          <a:p>
            <a:pPr algn="just">
              <a:spcBef>
                <a:spcPts val="600"/>
              </a:spcBef>
            </a:pPr>
            <a:r>
              <a:rPr lang="fr-FR" sz="1400" b="1" dirty="0">
                <a:solidFill>
                  <a:srgbClr val="548DD4"/>
                </a:solidFill>
              </a:rPr>
              <a:t>1 Ecole Supérieure </a:t>
            </a:r>
            <a:r>
              <a:rPr lang="fr-FR" sz="1400" b="1" dirty="0" smtClean="0">
                <a:solidFill>
                  <a:srgbClr val="548DD4"/>
                </a:solidFill>
              </a:rPr>
              <a:t>d’Informatique : 65 élèves. </a:t>
            </a:r>
            <a:r>
              <a:rPr lang="fr-FR" sz="1400" dirty="0" smtClean="0"/>
              <a:t>Cette école a ouvert ses portes en novembre 2016.</a:t>
            </a:r>
            <a:endParaRPr lang="fr-FR" sz="1400" dirty="0"/>
          </a:p>
          <a:p>
            <a:pPr algn="just">
              <a:spcBef>
                <a:spcPts val="600"/>
              </a:spcBef>
            </a:pPr>
            <a:r>
              <a:rPr lang="fr-FR" sz="1400" b="1" dirty="0" smtClean="0">
                <a:solidFill>
                  <a:srgbClr val="548DD4"/>
                </a:solidFill>
              </a:rPr>
              <a:t>1 Ecole supérieure de Langues française et anglaise : 60 élèves. </a:t>
            </a:r>
            <a:r>
              <a:rPr lang="fr-FR" sz="1400" dirty="0" smtClean="0"/>
              <a:t>Cette école a ouvert ses portes en septembre 2017 pour la rentrée scolaire.</a:t>
            </a:r>
            <a:endParaRPr lang="fr-FR" sz="1400" b="1" dirty="0">
              <a:solidFill>
                <a:srgbClr val="548DD4"/>
              </a:solidFill>
            </a:endParaRPr>
          </a:p>
          <a:p>
            <a:pPr>
              <a:spcBef>
                <a:spcPts val="600"/>
              </a:spcBef>
            </a:pPr>
            <a:r>
              <a:rPr lang="fr-FR" sz="1400" b="1" dirty="0">
                <a:solidFill>
                  <a:srgbClr val="548DD4"/>
                </a:solidFill>
              </a:rPr>
              <a:t>Formation professionnelle : </a:t>
            </a:r>
            <a:r>
              <a:rPr lang="fr-FR" sz="1400" b="1" dirty="0" smtClean="0">
                <a:solidFill>
                  <a:srgbClr val="548DD4"/>
                </a:solidFill>
              </a:rPr>
              <a:t>71 jeunes. </a:t>
            </a:r>
            <a:r>
              <a:rPr lang="pt-BR" sz="1400" dirty="0" smtClean="0"/>
              <a:t>En 2017, 71 </a:t>
            </a:r>
            <a:r>
              <a:rPr lang="fr-FR" sz="1400" dirty="0"/>
              <a:t>jeunes sont en formation professionnelle permanente </a:t>
            </a:r>
            <a:r>
              <a:rPr lang="fr-FR" sz="1400" dirty="0" smtClean="0"/>
              <a:t> et reçoivent des bourses : 39 </a:t>
            </a:r>
            <a:r>
              <a:rPr lang="fr-FR" sz="1400" dirty="0"/>
              <a:t>à l’atelier métallique, </a:t>
            </a:r>
            <a:r>
              <a:rPr lang="fr-FR" sz="1400" dirty="0" smtClean="0"/>
              <a:t>plomberie et électricité de Mahatsara, et 32 à l’atelier menuiserie/ ébénisterie de Mahatazana. Certains sont </a:t>
            </a:r>
            <a:r>
              <a:rPr lang="fr-FR" sz="1400" dirty="0"/>
              <a:t>parfois présents pendant les vacances scolaires. La formation est assurée par les professionnels des ateliers</a:t>
            </a:r>
            <a:r>
              <a:rPr lang="fr-FR" sz="1400" dirty="0" smtClean="0"/>
              <a:t>.</a:t>
            </a:r>
          </a:p>
          <a:p>
            <a:pPr lvl="0" algn="just">
              <a:spcBef>
                <a:spcPts val="600"/>
              </a:spcBef>
            </a:pPr>
            <a:r>
              <a:rPr lang="fr-FR" sz="1400" b="1" dirty="0" smtClean="0">
                <a:solidFill>
                  <a:srgbClr val="548DD4"/>
                </a:solidFill>
              </a:rPr>
              <a:t>Formation Etudes Universitaires (dans le secteur public, privé ou semi-privé) : 96 jeunes. </a:t>
            </a:r>
            <a:r>
              <a:rPr lang="fr-FR" sz="1400" dirty="0" smtClean="0">
                <a:solidFill>
                  <a:prstClr val="black"/>
                </a:solidFill>
              </a:rPr>
              <a:t>L’association apporte une aide, comme une sorte de bourse, pour leurs frais de scolarité et de transport. Ces jeunes font des études dans des domaines qui vont du médical et paramédical, à la communication, la gestion, les langues, le droit et le social. Certains étudient à Antananarivo et habitent toujours sur les sites d’Akamasoa ; d’autres sont partis à </a:t>
            </a:r>
            <a:r>
              <a:rPr lang="fr-FR" sz="1400" dirty="0" err="1" smtClean="0">
                <a:solidFill>
                  <a:prstClr val="black"/>
                </a:solidFill>
              </a:rPr>
              <a:t>Majunga</a:t>
            </a:r>
            <a:r>
              <a:rPr lang="fr-FR" sz="1400" dirty="0" smtClean="0">
                <a:solidFill>
                  <a:prstClr val="black"/>
                </a:solidFill>
              </a:rPr>
              <a:t>, au nord-ouest de l’île.</a:t>
            </a:r>
            <a:endParaRPr lang="fr-FR" sz="1000" dirty="0"/>
          </a:p>
          <a:p>
            <a:pPr algn="just">
              <a:spcBef>
                <a:spcPts val="600"/>
              </a:spcBef>
            </a:pPr>
            <a:r>
              <a:rPr lang="fr-FR" sz="1400" b="1" dirty="0">
                <a:solidFill>
                  <a:srgbClr val="548DD4"/>
                </a:solidFill>
              </a:rPr>
              <a:t>2 lycées : </a:t>
            </a:r>
            <a:r>
              <a:rPr lang="fr-FR" sz="1400" b="1" dirty="0" smtClean="0">
                <a:solidFill>
                  <a:srgbClr val="548DD4"/>
                </a:solidFill>
              </a:rPr>
              <a:t>743 élèves. </a:t>
            </a:r>
            <a:r>
              <a:rPr lang="fr-FR" sz="1400" dirty="0" smtClean="0"/>
              <a:t>Cette année le taux de réussite au BAC a été de 74%, un peu moins que l’année dernière mais 13 points de plus qu’en 2016! Un vrai succès pour l’association </a:t>
            </a:r>
            <a:r>
              <a:rPr lang="fr-FR" sz="1400" dirty="0" err="1" smtClean="0"/>
              <a:t>Akamasoa</a:t>
            </a:r>
            <a:r>
              <a:rPr lang="fr-FR" sz="1400" dirty="0" smtClean="0"/>
              <a:t> qui confirme ainsi son niveau d’enseignement.</a:t>
            </a:r>
            <a:endParaRPr lang="fr-FR" sz="1000" dirty="0"/>
          </a:p>
          <a:p>
            <a:pPr algn="just">
              <a:spcBef>
                <a:spcPts val="600"/>
              </a:spcBef>
            </a:pPr>
            <a:r>
              <a:rPr lang="fr-FR" sz="1400" b="1" dirty="0">
                <a:solidFill>
                  <a:srgbClr val="548DD4"/>
                </a:solidFill>
              </a:rPr>
              <a:t>4 collèges : 3 </a:t>
            </a:r>
            <a:r>
              <a:rPr lang="fr-FR" sz="1400" b="1" dirty="0" smtClean="0">
                <a:solidFill>
                  <a:srgbClr val="548DD4"/>
                </a:solidFill>
              </a:rPr>
              <a:t>635 élèves. </a:t>
            </a:r>
            <a:r>
              <a:rPr lang="fr-FR" sz="1400" dirty="0" smtClean="0"/>
              <a:t>Contrairement au Bac, le taux de réussite du BEPC est à nouveau assez bas cette année avec seulement 37%, alors qu’il était de 63% en 2015. </a:t>
            </a:r>
            <a:endParaRPr lang="fr-FR" sz="1000" dirty="0">
              <a:solidFill>
                <a:srgbClr val="FF0000"/>
              </a:solidFill>
            </a:endParaRPr>
          </a:p>
          <a:p>
            <a:pPr algn="just">
              <a:spcBef>
                <a:spcPts val="600"/>
              </a:spcBef>
            </a:pPr>
            <a:r>
              <a:rPr lang="fr-FR" sz="1400" b="1" dirty="0" smtClean="0">
                <a:solidFill>
                  <a:srgbClr val="548DD4"/>
                </a:solidFill>
              </a:rPr>
              <a:t>6 </a:t>
            </a:r>
            <a:r>
              <a:rPr lang="fr-FR" sz="1400" b="1" dirty="0">
                <a:solidFill>
                  <a:srgbClr val="548DD4"/>
                </a:solidFill>
              </a:rPr>
              <a:t>Primaires : </a:t>
            </a:r>
            <a:r>
              <a:rPr lang="fr-FR" sz="1400" b="1" dirty="0" smtClean="0">
                <a:solidFill>
                  <a:srgbClr val="548DD4"/>
                </a:solidFill>
              </a:rPr>
              <a:t>8 020 élèves. </a:t>
            </a:r>
            <a:r>
              <a:rPr lang="fr-FR" sz="1400" dirty="0" smtClean="0"/>
              <a:t>427 enfants supplémentaires cette année dans les écoles primaires d’Akamasoa. Un bâtiment supplémentaire de 10 salles de classes a été construit en 2017 pour l’école primaire de Mahatsara.</a:t>
            </a:r>
            <a:endParaRPr lang="fr-FR" sz="1400" dirty="0"/>
          </a:p>
          <a:p>
            <a:pPr algn="just">
              <a:spcBef>
                <a:spcPts val="600"/>
              </a:spcBef>
            </a:pPr>
            <a:r>
              <a:rPr lang="fr-FR" sz="1400" b="1" dirty="0">
                <a:solidFill>
                  <a:srgbClr val="548DD4"/>
                </a:solidFill>
              </a:rPr>
              <a:t>5 Crèches et Maternelles : 1 </a:t>
            </a:r>
            <a:r>
              <a:rPr lang="fr-FR" sz="1400" b="1" dirty="0" smtClean="0">
                <a:solidFill>
                  <a:srgbClr val="548DD4"/>
                </a:solidFill>
              </a:rPr>
              <a:t>315 élèves. </a:t>
            </a:r>
            <a:r>
              <a:rPr lang="fr-FR" sz="1400" dirty="0" smtClean="0"/>
              <a:t>Les </a:t>
            </a:r>
            <a:r>
              <a:rPr lang="fr-FR" sz="1400" dirty="0"/>
              <a:t>crèches accueillent les enfants à partir de 2 ans et demi et permettent aux mères d’avoir une activité rémunérée pendant ce temps. Cette année 1 </a:t>
            </a:r>
            <a:r>
              <a:rPr lang="fr-FR" sz="1400" dirty="0" smtClean="0"/>
              <a:t>315 </a:t>
            </a:r>
            <a:r>
              <a:rPr lang="fr-FR" sz="1400" dirty="0"/>
              <a:t>enfants sont </a:t>
            </a:r>
            <a:r>
              <a:rPr lang="fr-FR" sz="1400" dirty="0" smtClean="0"/>
              <a:t>concernés, soit  138 de plus que l’année dernière. </a:t>
            </a:r>
            <a:endParaRPr lang="fr-FR" sz="1400" dirty="0"/>
          </a:p>
        </p:txBody>
      </p:sp>
    </p:spTree>
    <p:extLst>
      <p:ext uri="{BB962C8B-B14F-4D97-AF65-F5344CB8AC3E}">
        <p14:creationId xmlns:p14="http://schemas.microsoft.com/office/powerpoint/2010/main" val="2257425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16</a:t>
            </a:fld>
            <a:endParaRPr lang="fr-FR"/>
          </a:p>
        </p:txBody>
      </p:sp>
      <p:pic>
        <p:nvPicPr>
          <p:cNvPr id="17" name="Image 16" descr="ecole 2.jpg"/>
          <p:cNvPicPr>
            <a:picLocks noChangeAspect="1"/>
          </p:cNvPicPr>
          <p:nvPr/>
        </p:nvPicPr>
        <p:blipFill>
          <a:blip r:embed="rId2" cstate="print"/>
          <a:stretch>
            <a:fillRect/>
          </a:stretch>
        </p:blipFill>
        <p:spPr>
          <a:xfrm>
            <a:off x="600501" y="3614778"/>
            <a:ext cx="2770496" cy="2077872"/>
          </a:xfrm>
          <a:prstGeom prst="rect">
            <a:avLst/>
          </a:prstGeom>
          <a:ln w="28575">
            <a:solidFill>
              <a:schemeClr val="accent1"/>
            </a:solidFill>
          </a:ln>
        </p:spPr>
      </p:pic>
      <p:pic>
        <p:nvPicPr>
          <p:cNvPr id="18" name="Image 17" descr="ecole.jpg"/>
          <p:cNvPicPr>
            <a:picLocks noChangeAspect="1"/>
          </p:cNvPicPr>
          <p:nvPr/>
        </p:nvPicPr>
        <p:blipFill>
          <a:blip r:embed="rId3" cstate="screen"/>
          <a:stretch>
            <a:fillRect/>
          </a:stretch>
        </p:blipFill>
        <p:spPr>
          <a:xfrm>
            <a:off x="3534644" y="3628300"/>
            <a:ext cx="2770496" cy="2077872"/>
          </a:xfrm>
          <a:prstGeom prst="rect">
            <a:avLst/>
          </a:prstGeom>
          <a:ln w="28575">
            <a:solidFill>
              <a:schemeClr val="accent1"/>
            </a:solidFill>
          </a:ln>
        </p:spPr>
      </p:pic>
      <p:pic>
        <p:nvPicPr>
          <p:cNvPr id="22" name="Image 21" descr="IMG_20171218_081835.jpg"/>
          <p:cNvPicPr>
            <a:picLocks noChangeAspect="1"/>
          </p:cNvPicPr>
          <p:nvPr/>
        </p:nvPicPr>
        <p:blipFill>
          <a:blip r:embed="rId4" cstate="screen"/>
          <a:stretch>
            <a:fillRect/>
          </a:stretch>
        </p:blipFill>
        <p:spPr>
          <a:xfrm>
            <a:off x="4626592" y="942644"/>
            <a:ext cx="1705141" cy="2273522"/>
          </a:xfrm>
          <a:prstGeom prst="rect">
            <a:avLst/>
          </a:prstGeom>
          <a:ln w="28575">
            <a:solidFill>
              <a:schemeClr val="accent1"/>
            </a:solidFill>
          </a:ln>
        </p:spPr>
      </p:pic>
      <p:pic>
        <p:nvPicPr>
          <p:cNvPr id="8" name="Image 7" descr="CANTINE 3.jpg"/>
          <p:cNvPicPr>
            <a:picLocks noChangeAspect="1"/>
          </p:cNvPicPr>
          <p:nvPr/>
        </p:nvPicPr>
        <p:blipFill>
          <a:blip r:embed="rId5"/>
          <a:srcRect l="4828" r="4368"/>
          <a:stretch>
            <a:fillRect/>
          </a:stretch>
        </p:blipFill>
        <p:spPr>
          <a:xfrm>
            <a:off x="780203" y="942644"/>
            <a:ext cx="3649907" cy="2260979"/>
          </a:xfrm>
          <a:prstGeom prst="rect">
            <a:avLst/>
          </a:prstGeom>
          <a:ln w="28575">
            <a:solidFill>
              <a:schemeClr val="accent1"/>
            </a:solidFill>
          </a:ln>
        </p:spPr>
      </p:pic>
      <p:pic>
        <p:nvPicPr>
          <p:cNvPr id="10" name="Image 9" descr="ecole 3.jpg"/>
          <p:cNvPicPr>
            <a:picLocks noChangeAspect="1"/>
          </p:cNvPicPr>
          <p:nvPr/>
        </p:nvPicPr>
        <p:blipFill>
          <a:blip r:embed="rId6"/>
          <a:srcRect t="12664"/>
          <a:stretch>
            <a:fillRect/>
          </a:stretch>
        </p:blipFill>
        <p:spPr>
          <a:xfrm>
            <a:off x="914399" y="6065315"/>
            <a:ext cx="5092262" cy="3335530"/>
          </a:xfrm>
          <a:prstGeom prst="rect">
            <a:avLst/>
          </a:prstGeom>
          <a:ln w="28575">
            <a:solidFill>
              <a:schemeClr val="accent1"/>
            </a:solidFill>
          </a:ln>
        </p:spPr>
      </p:pic>
    </p:spTree>
    <p:extLst>
      <p:ext uri="{BB962C8B-B14F-4D97-AF65-F5344CB8AC3E}">
        <p14:creationId xmlns:p14="http://schemas.microsoft.com/office/powerpoint/2010/main" val="2449128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17</a:t>
            </a:fld>
            <a:endParaRPr lang="fr-FR"/>
          </a:p>
        </p:txBody>
      </p:sp>
      <p:sp>
        <p:nvSpPr>
          <p:cNvPr id="5" name="ZoneTexte 4"/>
          <p:cNvSpPr txBox="1"/>
          <p:nvPr/>
        </p:nvSpPr>
        <p:spPr>
          <a:xfrm>
            <a:off x="474844" y="627534"/>
            <a:ext cx="4978286" cy="338554"/>
          </a:xfrm>
          <a:prstGeom prst="rect">
            <a:avLst/>
          </a:prstGeom>
          <a:noFill/>
        </p:spPr>
        <p:txBody>
          <a:bodyPr wrap="none" rtlCol="0">
            <a:spAutoFit/>
          </a:bodyPr>
          <a:lstStyle/>
          <a:p>
            <a:r>
              <a:rPr lang="fr-FR" sz="1600" b="1" i="1" u="sng" dirty="0">
                <a:solidFill>
                  <a:srgbClr val="548DD4"/>
                </a:solidFill>
              </a:rPr>
              <a:t>Réussite aux examens : </a:t>
            </a:r>
            <a:r>
              <a:rPr lang="fr-FR" sz="1600" b="1" i="1" u="sng" dirty="0" smtClean="0">
                <a:solidFill>
                  <a:srgbClr val="548DD4"/>
                </a:solidFill>
              </a:rPr>
              <a:t>88% </a:t>
            </a:r>
            <a:r>
              <a:rPr lang="fr-FR" sz="1600" b="1" i="1" u="sng" dirty="0">
                <a:solidFill>
                  <a:srgbClr val="548DD4"/>
                </a:solidFill>
              </a:rPr>
              <a:t>CEPE – </a:t>
            </a:r>
            <a:r>
              <a:rPr lang="fr-FR" sz="1600" b="1" i="1" u="sng" dirty="0" smtClean="0">
                <a:solidFill>
                  <a:srgbClr val="548DD4"/>
                </a:solidFill>
              </a:rPr>
              <a:t>37% </a:t>
            </a:r>
            <a:r>
              <a:rPr lang="fr-FR" sz="1600" b="1" i="1" u="sng" dirty="0">
                <a:solidFill>
                  <a:srgbClr val="548DD4"/>
                </a:solidFill>
              </a:rPr>
              <a:t>BEPC – </a:t>
            </a:r>
            <a:r>
              <a:rPr lang="fr-FR" sz="1600" b="1" i="1" u="sng" dirty="0" smtClean="0">
                <a:solidFill>
                  <a:srgbClr val="548DD4"/>
                </a:solidFill>
              </a:rPr>
              <a:t>74% </a:t>
            </a:r>
            <a:r>
              <a:rPr lang="fr-FR" sz="1600" b="1" i="1" u="sng" dirty="0">
                <a:solidFill>
                  <a:srgbClr val="548DD4"/>
                </a:solidFill>
              </a:rPr>
              <a:t>BAC</a:t>
            </a:r>
          </a:p>
        </p:txBody>
      </p:sp>
      <p:sp>
        <p:nvSpPr>
          <p:cNvPr id="7" name="ZoneTexte 6"/>
          <p:cNvSpPr txBox="1"/>
          <p:nvPr/>
        </p:nvSpPr>
        <p:spPr>
          <a:xfrm>
            <a:off x="474844" y="3252392"/>
            <a:ext cx="5677132" cy="338554"/>
          </a:xfrm>
          <a:prstGeom prst="rect">
            <a:avLst/>
          </a:prstGeom>
          <a:noFill/>
        </p:spPr>
        <p:txBody>
          <a:bodyPr wrap="none" rtlCol="0">
            <a:spAutoFit/>
          </a:bodyPr>
          <a:lstStyle/>
          <a:p>
            <a:r>
              <a:rPr lang="fr-FR" sz="1600" b="1" i="1" u="sng" dirty="0" smtClean="0">
                <a:solidFill>
                  <a:srgbClr val="548DD4"/>
                </a:solidFill>
              </a:rPr>
              <a:t>Nombre </a:t>
            </a:r>
            <a:r>
              <a:rPr lang="fr-FR" sz="1600" b="1" i="1" u="sng" dirty="0">
                <a:solidFill>
                  <a:srgbClr val="548DD4"/>
                </a:solidFill>
              </a:rPr>
              <a:t>d’enfants scolarisés à </a:t>
            </a:r>
            <a:r>
              <a:rPr lang="fr-FR" sz="1600" b="1" i="1" u="sng" dirty="0" err="1">
                <a:solidFill>
                  <a:srgbClr val="548DD4"/>
                </a:solidFill>
              </a:rPr>
              <a:t>Akamasoa</a:t>
            </a:r>
            <a:r>
              <a:rPr lang="fr-FR" sz="1600" b="1" i="1" u="sng" dirty="0">
                <a:solidFill>
                  <a:srgbClr val="548DD4"/>
                </a:solidFill>
              </a:rPr>
              <a:t> par Centre et Niveaux</a:t>
            </a:r>
          </a:p>
        </p:txBody>
      </p:sp>
      <p:sp>
        <p:nvSpPr>
          <p:cNvPr id="9" name="ZoneTexte 8"/>
          <p:cNvSpPr txBox="1"/>
          <p:nvPr/>
        </p:nvSpPr>
        <p:spPr>
          <a:xfrm>
            <a:off x="1300903" y="9340427"/>
            <a:ext cx="2345963" cy="307777"/>
          </a:xfrm>
          <a:prstGeom prst="rect">
            <a:avLst/>
          </a:prstGeom>
          <a:noFill/>
        </p:spPr>
        <p:txBody>
          <a:bodyPr wrap="none" rtlCol="0">
            <a:spAutoFit/>
          </a:bodyPr>
          <a:lstStyle/>
          <a:p>
            <a:r>
              <a:rPr lang="fr-FR" sz="1400" b="1" dirty="0" smtClean="0">
                <a:solidFill>
                  <a:srgbClr val="548DD4"/>
                </a:solidFill>
              </a:rPr>
              <a:t>Fête de l’école à </a:t>
            </a:r>
            <a:r>
              <a:rPr lang="fr-FR" sz="1400" b="1" dirty="0" err="1" smtClean="0">
                <a:solidFill>
                  <a:srgbClr val="548DD4"/>
                </a:solidFill>
              </a:rPr>
              <a:t>Andralanitra</a:t>
            </a:r>
            <a:endParaRPr lang="fr-FR" sz="1400" b="1" dirty="0">
              <a:solidFill>
                <a:srgbClr val="548DD4"/>
              </a:solidFill>
            </a:endParaRPr>
          </a:p>
        </p:txBody>
      </p:sp>
      <p:graphicFrame>
        <p:nvGraphicFramePr>
          <p:cNvPr id="12" name="Tableau 11"/>
          <p:cNvGraphicFramePr>
            <a:graphicFrameLocks noGrp="1"/>
          </p:cNvGraphicFramePr>
          <p:nvPr>
            <p:extLst>
              <p:ext uri="{D42A27DB-BD31-4B8C-83A1-F6EECF244321}">
                <p14:modId xmlns:p14="http://schemas.microsoft.com/office/powerpoint/2010/main" val="2414198015"/>
              </p:ext>
            </p:extLst>
          </p:nvPr>
        </p:nvGraphicFramePr>
        <p:xfrm>
          <a:off x="474844" y="1090669"/>
          <a:ext cx="5915023" cy="1988135"/>
        </p:xfrm>
        <a:graphic>
          <a:graphicData uri="http://schemas.openxmlformats.org/drawingml/2006/table">
            <a:tbl>
              <a:tblPr/>
              <a:tblGrid>
                <a:gridCol w="1143502"/>
                <a:gridCol w="530169"/>
                <a:gridCol w="530169"/>
                <a:gridCol w="530169"/>
                <a:gridCol w="530169"/>
                <a:gridCol w="530169"/>
                <a:gridCol w="530169"/>
                <a:gridCol w="530169"/>
                <a:gridCol w="530169"/>
                <a:gridCol w="530169"/>
              </a:tblGrid>
              <a:tr h="171525">
                <a:tc>
                  <a:txBody>
                    <a:bodyPr/>
                    <a:lstStyle/>
                    <a:p>
                      <a:pPr algn="l" fontAlgn="ctr"/>
                      <a:r>
                        <a:rPr lang="fr-FR" sz="1000" b="0" i="0" u="none" strike="noStrike">
                          <a:solidFill>
                            <a:srgbClr val="76923C"/>
                          </a:solidFill>
                          <a:effectLst/>
                          <a:latin typeface="Calibri" panose="020F0502020204030204" pitchFamily="34" charset="0"/>
                        </a:rPr>
                        <a:t> </a:t>
                      </a:r>
                    </a:p>
                  </a:txBody>
                  <a:tcPr marL="7797" marR="7797" marT="7797" marB="0" anchor="ctr">
                    <a:lnL>
                      <a:noFill/>
                    </a:lnL>
                    <a:lnR w="12700" cap="flat" cmpd="sng" algn="ctr">
                      <a:solidFill>
                        <a:srgbClr val="FF6600"/>
                      </a:solidFill>
                      <a:prstDash val="solid"/>
                      <a:round/>
                      <a:headEnd type="none" w="med" len="med"/>
                      <a:tailEnd type="none" w="med" len="med"/>
                    </a:lnR>
                    <a:lnT>
                      <a:noFill/>
                    </a:lnT>
                    <a:lnB>
                      <a:noFill/>
                    </a:lnB>
                    <a:solidFill>
                      <a:srgbClr val="FFFFFF"/>
                    </a:solidFill>
                  </a:tcPr>
                </a:tc>
                <a:tc gridSpan="3">
                  <a:txBody>
                    <a:bodyPr/>
                    <a:lstStyle/>
                    <a:p>
                      <a:pPr algn="ctr" fontAlgn="ctr"/>
                      <a:r>
                        <a:rPr lang="fr-FR" sz="1000" b="1" i="0" u="none" strike="noStrike">
                          <a:solidFill>
                            <a:srgbClr val="000000"/>
                          </a:solidFill>
                          <a:effectLst/>
                          <a:latin typeface="Arial" panose="020B0604020202020204" pitchFamily="34" charset="0"/>
                        </a:rPr>
                        <a:t>CEPE</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hMerge="1">
                  <a:txBody>
                    <a:bodyPr/>
                    <a:lstStyle/>
                    <a:p>
                      <a:endParaRPr lang="fr-FR"/>
                    </a:p>
                  </a:txBody>
                  <a:tcPr/>
                </a:tc>
                <a:tc gridSpan="3">
                  <a:txBody>
                    <a:bodyPr/>
                    <a:lstStyle/>
                    <a:p>
                      <a:pPr algn="ctr" fontAlgn="ctr"/>
                      <a:r>
                        <a:rPr lang="fr-FR" sz="1000" b="1" i="0" u="none" strike="noStrike">
                          <a:solidFill>
                            <a:srgbClr val="000000"/>
                          </a:solidFill>
                          <a:effectLst/>
                          <a:latin typeface="Arial" panose="020B0604020202020204" pitchFamily="34" charset="0"/>
                        </a:rPr>
                        <a:t>BEPC</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hMerge="1">
                  <a:txBody>
                    <a:bodyPr/>
                    <a:lstStyle/>
                    <a:p>
                      <a:endParaRPr lang="fr-FR"/>
                    </a:p>
                  </a:txBody>
                  <a:tcPr/>
                </a:tc>
                <a:tc gridSpan="3">
                  <a:txBody>
                    <a:bodyPr/>
                    <a:lstStyle/>
                    <a:p>
                      <a:pPr algn="ctr" fontAlgn="ctr"/>
                      <a:r>
                        <a:rPr lang="fr-FR" sz="1000" b="1" i="0" u="none" strike="noStrike">
                          <a:solidFill>
                            <a:srgbClr val="000000"/>
                          </a:solidFill>
                          <a:effectLst/>
                          <a:latin typeface="Arial" panose="020B0604020202020204" pitchFamily="34" charset="0"/>
                        </a:rPr>
                        <a:t>BAC</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hMerge="1">
                  <a:txBody>
                    <a:bodyPr/>
                    <a:lstStyle/>
                    <a:p>
                      <a:endParaRPr lang="fr-FR"/>
                    </a:p>
                  </a:txBody>
                  <a:tcPr/>
                </a:tc>
              </a:tr>
              <a:tr h="171525">
                <a:tc>
                  <a:txBody>
                    <a:bodyPr/>
                    <a:lstStyle/>
                    <a:p>
                      <a:pPr algn="l" fontAlgn="ctr"/>
                      <a:r>
                        <a:rPr lang="fr-FR" sz="1000" b="0" i="0" u="none" strike="noStrike">
                          <a:solidFill>
                            <a:srgbClr val="76923C"/>
                          </a:solidFill>
                          <a:effectLst/>
                          <a:latin typeface="Calibri" panose="020F0502020204030204" pitchFamily="34" charset="0"/>
                        </a:rPr>
                        <a:t> </a:t>
                      </a:r>
                    </a:p>
                  </a:txBody>
                  <a:tcPr marL="7797" marR="7797" marT="7797" marB="0" anchor="ctr">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2015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2016</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2017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2015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2016</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2017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1" i="0" u="none" strike="noStrike">
                          <a:solidFill>
                            <a:srgbClr val="000000"/>
                          </a:solidFill>
                          <a:effectLst/>
                          <a:latin typeface="Arial" panose="020B0604020202020204" pitchFamily="34" charset="0"/>
                        </a:rPr>
                        <a:t>2015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effectLst/>
                          <a:latin typeface="Arial" panose="020B0604020202020204" pitchFamily="34" charset="0"/>
                        </a:rPr>
                        <a:t>2016</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2017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241695">
                <a:tc>
                  <a:txBody>
                    <a:bodyPr/>
                    <a:lstStyle/>
                    <a:p>
                      <a:pPr algn="l" fontAlgn="ctr"/>
                      <a:r>
                        <a:rPr lang="fr-FR" sz="1000" b="1" i="0" u="none" strike="noStrike">
                          <a:solidFill>
                            <a:srgbClr val="000000"/>
                          </a:solidFill>
                          <a:effectLst/>
                          <a:latin typeface="Arial" panose="020B0604020202020204" pitchFamily="34" charset="0"/>
                        </a:rPr>
                        <a:t>Andralanitra</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95%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89%</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92%</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62%</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24%</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26%</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57%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70%</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63%</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241695">
                <a:tc>
                  <a:txBody>
                    <a:bodyPr/>
                    <a:lstStyle/>
                    <a:p>
                      <a:pPr algn="l" fontAlgn="ctr"/>
                      <a:r>
                        <a:rPr lang="fr-FR" sz="1000" b="1" i="0" u="none" strike="noStrike">
                          <a:solidFill>
                            <a:srgbClr val="000000"/>
                          </a:solidFill>
                          <a:effectLst/>
                          <a:latin typeface="Arial" panose="020B0604020202020204" pitchFamily="34" charset="0"/>
                        </a:rPr>
                        <a:t>Manantenasoa</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99%</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87%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88%</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65%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84%</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85%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241695">
                <a:tc>
                  <a:txBody>
                    <a:bodyPr/>
                    <a:lstStyle/>
                    <a:p>
                      <a:pPr algn="l" fontAlgn="ctr"/>
                      <a:r>
                        <a:rPr lang="fr-FR" sz="1000" b="1" i="0" u="none" strike="noStrike">
                          <a:solidFill>
                            <a:srgbClr val="000000"/>
                          </a:solidFill>
                          <a:effectLst/>
                          <a:latin typeface="Arial" panose="020B0604020202020204" pitchFamily="34" charset="0"/>
                        </a:rPr>
                        <a:t>Bemasoandro</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87%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88%</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76923C"/>
                          </a:solidFill>
                          <a:effectLst/>
                          <a:latin typeface="Calibri" panose="020F050202020403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241695">
                <a:tc>
                  <a:txBody>
                    <a:bodyPr/>
                    <a:lstStyle/>
                    <a:p>
                      <a:pPr algn="l" fontAlgn="ctr"/>
                      <a:r>
                        <a:rPr lang="fr-FR" sz="1000" b="1" i="0" u="none" strike="noStrike">
                          <a:solidFill>
                            <a:srgbClr val="000000"/>
                          </a:solidFill>
                          <a:effectLst/>
                          <a:latin typeface="Arial" panose="020B0604020202020204" pitchFamily="34" charset="0"/>
                        </a:rPr>
                        <a:t>Mahatsinjo</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76923C"/>
                          </a:solidFill>
                          <a:effectLst/>
                          <a:latin typeface="Calibri" panose="020F050202020403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63%</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22%</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27%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76923C"/>
                          </a:solidFill>
                          <a:effectLst/>
                          <a:latin typeface="Calibri" panose="020F050202020403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241695">
                <a:tc>
                  <a:txBody>
                    <a:bodyPr/>
                    <a:lstStyle/>
                    <a:p>
                      <a:pPr algn="l" fontAlgn="ctr"/>
                      <a:r>
                        <a:rPr lang="fr-FR" sz="1000" b="1" i="0" u="none" strike="noStrike">
                          <a:solidFill>
                            <a:srgbClr val="000000"/>
                          </a:solidFill>
                          <a:effectLst/>
                          <a:latin typeface="Arial" panose="020B0604020202020204" pitchFamily="34" charset="0"/>
                        </a:rPr>
                        <a:t>Mahatsara</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100%</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91%</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92%</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63%</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34%</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24%</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76923C"/>
                          </a:solidFill>
                          <a:effectLst/>
                          <a:latin typeface="Calibri" panose="020F050202020403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241695">
                <a:tc>
                  <a:txBody>
                    <a:bodyPr/>
                    <a:lstStyle/>
                    <a:p>
                      <a:pPr algn="l" fontAlgn="ctr"/>
                      <a:r>
                        <a:rPr lang="fr-FR" sz="1000" b="1" i="0" u="none" strike="noStrike">
                          <a:solidFill>
                            <a:srgbClr val="000000"/>
                          </a:solidFill>
                          <a:effectLst/>
                          <a:latin typeface="Arial" panose="020B0604020202020204" pitchFamily="34" charset="0"/>
                        </a:rPr>
                        <a:t>Antolojanahary</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85%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72%</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82%</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64%</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71%</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71%</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76923C"/>
                          </a:solidFill>
                          <a:effectLst/>
                          <a:latin typeface="Calibri" panose="020F0502020204030204" pitchFamily="34" charset="0"/>
                        </a:rPr>
                        <a:t>-</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194915">
                <a:tc>
                  <a:txBody>
                    <a:bodyPr/>
                    <a:lstStyle/>
                    <a:p>
                      <a:pPr algn="l" fontAlgn="ctr"/>
                      <a:r>
                        <a:rPr lang="fr-FR" sz="1000" b="1" i="0" u="none" strike="noStrike">
                          <a:solidFill>
                            <a:srgbClr val="000000"/>
                          </a:solidFill>
                          <a:effectLst/>
                          <a:latin typeface="Arial" panose="020B0604020202020204" pitchFamily="34" charset="0"/>
                        </a:rPr>
                        <a:t>Moyenne</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95%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85%</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88%</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63%</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38%</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a:solidFill>
                            <a:srgbClr val="000000"/>
                          </a:solidFill>
                          <a:effectLst/>
                          <a:latin typeface="Arial" panose="020B0604020202020204" pitchFamily="34" charset="0"/>
                        </a:rPr>
                        <a:t>37%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000" b="0" i="0" u="none" strike="noStrike">
                          <a:solidFill>
                            <a:srgbClr val="000000"/>
                          </a:solidFill>
                          <a:effectLst/>
                          <a:latin typeface="Arial" panose="020B0604020202020204" pitchFamily="34" charset="0"/>
                        </a:rPr>
                        <a:t>61%</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0" u="none" strike="noStrike">
                          <a:solidFill>
                            <a:srgbClr val="000000"/>
                          </a:solidFill>
                          <a:effectLst/>
                          <a:latin typeface="Arial" panose="020B0604020202020204" pitchFamily="34" charset="0"/>
                        </a:rPr>
                        <a:t>77%</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000" b="1" i="0" u="none" strike="noStrike" dirty="0">
                          <a:solidFill>
                            <a:srgbClr val="000000"/>
                          </a:solidFill>
                          <a:effectLst/>
                          <a:latin typeface="Arial" panose="020B0604020202020204" pitchFamily="34" charset="0"/>
                        </a:rPr>
                        <a:t>74%</a:t>
                      </a:r>
                    </a:p>
                  </a:txBody>
                  <a:tcPr marL="7797" marR="7797" marT="7797"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bl>
          </a:graphicData>
        </a:graphic>
      </p:graphicFrame>
      <p:graphicFrame>
        <p:nvGraphicFramePr>
          <p:cNvPr id="16" name="Tableau 15"/>
          <p:cNvGraphicFramePr>
            <a:graphicFrameLocks noGrp="1"/>
          </p:cNvGraphicFramePr>
          <p:nvPr>
            <p:extLst>
              <p:ext uri="{D42A27DB-BD31-4B8C-83A1-F6EECF244321}">
                <p14:modId xmlns:p14="http://schemas.microsoft.com/office/powerpoint/2010/main" val="3632779446"/>
              </p:ext>
            </p:extLst>
          </p:nvPr>
        </p:nvGraphicFramePr>
        <p:xfrm>
          <a:off x="474839" y="3718668"/>
          <a:ext cx="5915028" cy="2203329"/>
        </p:xfrm>
        <a:graphic>
          <a:graphicData uri="http://schemas.openxmlformats.org/drawingml/2006/table">
            <a:tbl>
              <a:tblPr/>
              <a:tblGrid>
                <a:gridCol w="868695"/>
                <a:gridCol w="402759"/>
                <a:gridCol w="402759"/>
                <a:gridCol w="402759"/>
                <a:gridCol w="402759"/>
                <a:gridCol w="402759"/>
                <a:gridCol w="402759"/>
                <a:gridCol w="402759"/>
                <a:gridCol w="402759"/>
                <a:gridCol w="402759"/>
                <a:gridCol w="473834"/>
                <a:gridCol w="473834"/>
                <a:gridCol w="473834"/>
              </a:tblGrid>
              <a:tr h="444219">
                <a:tc>
                  <a:txBody>
                    <a:bodyPr/>
                    <a:lstStyle/>
                    <a:p>
                      <a:pPr algn="l" fontAlgn="ctr"/>
                      <a:r>
                        <a:rPr lang="fr-FR" sz="700" b="0" i="0" u="none" strike="noStrike" dirty="0">
                          <a:solidFill>
                            <a:srgbClr val="76923C"/>
                          </a:solidFill>
                          <a:effectLst/>
                          <a:latin typeface="Calibri" panose="020F0502020204030204" pitchFamily="34" charset="0"/>
                        </a:rPr>
                        <a:t> </a:t>
                      </a:r>
                    </a:p>
                  </a:txBody>
                  <a:tcPr marL="5923" marR="5923" marT="5923" marB="0" anchor="ctr">
                    <a:lnL>
                      <a:noFill/>
                    </a:lnL>
                    <a:lnR w="12700" cap="flat" cmpd="sng" algn="ctr">
                      <a:solidFill>
                        <a:srgbClr val="FF6600"/>
                      </a:solidFill>
                      <a:prstDash val="solid"/>
                      <a:round/>
                      <a:headEnd type="none" w="med" len="med"/>
                      <a:tailEnd type="none" w="med" len="med"/>
                    </a:lnR>
                    <a:lnT>
                      <a:noFill/>
                    </a:lnT>
                    <a:lnB w="12700" cap="flat" cmpd="sng" algn="ctr">
                      <a:solidFill>
                        <a:srgbClr val="FF6600"/>
                      </a:solidFill>
                      <a:prstDash val="solid"/>
                      <a:round/>
                      <a:headEnd type="none" w="med" len="med"/>
                      <a:tailEnd type="none" w="med" len="med"/>
                    </a:lnB>
                    <a:solidFill>
                      <a:srgbClr val="FFFFFF"/>
                    </a:solidFill>
                  </a:tcPr>
                </a:tc>
                <a:tc gridSpan="2">
                  <a:txBody>
                    <a:bodyPr/>
                    <a:lstStyle/>
                    <a:p>
                      <a:pPr algn="ctr" fontAlgn="ctr"/>
                      <a:r>
                        <a:rPr lang="fr-FR" sz="700" b="1" i="0" u="none" strike="noStrike">
                          <a:solidFill>
                            <a:srgbClr val="000000"/>
                          </a:solidFill>
                          <a:effectLst/>
                          <a:latin typeface="Calibri" panose="020F0502020204030204" pitchFamily="34" charset="0"/>
                        </a:rPr>
                        <a:t>Crèche + Maternelle</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700" b="1" i="0" u="none" strike="noStrike">
                          <a:solidFill>
                            <a:srgbClr val="000000"/>
                          </a:solidFill>
                          <a:effectLst/>
                          <a:latin typeface="Calibri" panose="020F0502020204030204" pitchFamily="34" charset="0"/>
                        </a:rPr>
                        <a:t>Primaire</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700" b="1" i="0" u="none" strike="noStrike">
                          <a:solidFill>
                            <a:srgbClr val="000000"/>
                          </a:solidFill>
                          <a:effectLst/>
                          <a:latin typeface="Calibri" panose="020F0502020204030204" pitchFamily="34" charset="0"/>
                        </a:rPr>
                        <a:t>Secondaire</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700" b="1" i="0" u="none" strike="noStrike">
                          <a:solidFill>
                            <a:srgbClr val="000000"/>
                          </a:solidFill>
                          <a:effectLst/>
                          <a:latin typeface="Calibri" panose="020F0502020204030204" pitchFamily="34" charset="0"/>
                        </a:rPr>
                        <a:t>Lycée</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700" b="1" i="0" u="none" strike="noStrike" dirty="0" smtClean="0">
                          <a:solidFill>
                            <a:srgbClr val="000000"/>
                          </a:solidFill>
                          <a:effectLst/>
                          <a:latin typeface="Calibri" panose="020F0502020204030204" pitchFamily="34" charset="0"/>
                        </a:rPr>
                        <a:t>Ecoles Supérieures </a:t>
                      </a:r>
                      <a:r>
                        <a:rPr lang="fr-FR" sz="600" b="1" i="0" u="none" strike="noStrike" dirty="0" smtClean="0">
                          <a:solidFill>
                            <a:srgbClr val="000000"/>
                          </a:solidFill>
                          <a:effectLst/>
                          <a:latin typeface="Calibri" panose="020F0502020204030204" pitchFamily="34" charset="0"/>
                        </a:rPr>
                        <a:t>(Pédagogique </a:t>
                      </a:r>
                      <a:r>
                        <a:rPr lang="fr-FR" sz="600" b="1" i="0" u="none" strike="noStrike" dirty="0">
                          <a:solidFill>
                            <a:srgbClr val="000000"/>
                          </a:solidFill>
                          <a:effectLst/>
                          <a:latin typeface="Calibri" panose="020F0502020204030204" pitchFamily="34" charset="0"/>
                        </a:rPr>
                        <a:t>+ </a:t>
                      </a:r>
                      <a:r>
                        <a:rPr lang="fr-FR" sz="600" b="1" i="0" u="none" strike="noStrike" dirty="0" smtClean="0">
                          <a:solidFill>
                            <a:srgbClr val="000000"/>
                          </a:solidFill>
                          <a:effectLst/>
                          <a:latin typeface="Calibri" panose="020F0502020204030204" pitchFamily="34" charset="0"/>
                        </a:rPr>
                        <a:t>Informatique + langues)</a:t>
                      </a:r>
                      <a:endParaRPr lang="fr-FR" sz="700" b="1" i="0" u="none" strike="noStrike" dirty="0">
                        <a:solidFill>
                          <a:srgbClr val="000000"/>
                        </a:solidFill>
                        <a:effectLst/>
                        <a:latin typeface="Calibri" panose="020F0502020204030204" pitchFamily="34" charset="0"/>
                      </a:endParaRP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c gridSpan="2">
                  <a:txBody>
                    <a:bodyPr/>
                    <a:lstStyle/>
                    <a:p>
                      <a:pPr algn="ctr" fontAlgn="ctr"/>
                      <a:r>
                        <a:rPr lang="fr-FR" sz="700" b="1" i="0" u="none" strike="noStrike">
                          <a:solidFill>
                            <a:srgbClr val="000000"/>
                          </a:solidFill>
                          <a:effectLst/>
                          <a:latin typeface="Calibri" panose="020F0502020204030204" pitchFamily="34" charset="0"/>
                        </a:rPr>
                        <a:t>TOTAL</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hMerge="1">
                  <a:txBody>
                    <a:bodyPr/>
                    <a:lstStyle/>
                    <a:p>
                      <a:endParaRPr lang="fr-FR"/>
                    </a:p>
                  </a:txBody>
                  <a:tcPr/>
                </a:tc>
              </a:tr>
              <a:tr h="254686">
                <a:tc>
                  <a:txBody>
                    <a:bodyPr/>
                    <a:lstStyle/>
                    <a:p>
                      <a:pPr algn="l" fontAlgn="ctr"/>
                      <a:r>
                        <a:rPr lang="fr-FR" sz="700" b="1" i="0" u="none" strike="noStrike">
                          <a:solidFill>
                            <a:srgbClr val="000000"/>
                          </a:solidFill>
                          <a:effectLst/>
                          <a:latin typeface="Calibri" panose="020F0502020204030204" pitchFamily="34" charset="0"/>
                        </a:rPr>
                        <a:t>Année Scolaire</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2016 / 2017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2017 / 2018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2016 / 2017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2017 / 2018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2016 / 2017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2017 / 2018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2016 / 2017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2017 / 2018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2016 / 2017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2017 / 2018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1" i="0" u="none" strike="noStrike">
                          <a:solidFill>
                            <a:srgbClr val="000000"/>
                          </a:solidFill>
                          <a:effectLst/>
                          <a:latin typeface="Calibri" panose="020F0502020204030204" pitchFamily="34" charset="0"/>
                        </a:rPr>
                        <a:t>2016 / 2017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2017 / 2018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Manantenasoa</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405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350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2 230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2 363</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350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403</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158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274</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3 143</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3 390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Bemasoandro</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165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75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1 310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760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dirty="0">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1 475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835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Mahatazana</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110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410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520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Mahatazana Masera</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126</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126</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Mahatsinjo</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1 320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1 400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1 320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1 400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Andralanitra</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454</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492</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2 480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2 810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1 085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1 180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404</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340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4 423</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4 822</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Mahatsara</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75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80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798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882</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675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530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1 548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1 492</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1765">
                <a:tc>
                  <a:txBody>
                    <a:bodyPr/>
                    <a:lstStyle/>
                    <a:p>
                      <a:pPr algn="l" fontAlgn="ctr"/>
                      <a:r>
                        <a:rPr lang="fr-FR" sz="700" b="1" i="0" u="none" strike="noStrike">
                          <a:solidFill>
                            <a:srgbClr val="000000"/>
                          </a:solidFill>
                          <a:effectLst/>
                          <a:latin typeface="Calibri" panose="020F0502020204030204" pitchFamily="34" charset="0"/>
                        </a:rPr>
                        <a:t>Antolojanahary</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78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82</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775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795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680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525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0" i="0" u="none" strike="noStrike">
                          <a:solidFill>
                            <a:srgbClr val="000000"/>
                          </a:solidFill>
                          <a:effectLst/>
                          <a:latin typeface="Calibri" panose="020F0502020204030204" pitchFamily="34" charset="0"/>
                        </a:rPr>
                        <a:t>-</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700" b="1" i="0" u="none" strike="noStrike">
                          <a:solidFill>
                            <a:srgbClr val="000000"/>
                          </a:solidFill>
                          <a:effectLst/>
                          <a:latin typeface="Calibri" panose="020F0502020204030204" pitchFamily="34" charset="0"/>
                        </a:rPr>
                        <a:t>1 533</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a:solidFill>
                            <a:srgbClr val="000000"/>
                          </a:solidFill>
                          <a:effectLst/>
                          <a:latin typeface="Calibri" panose="020F0502020204030204" pitchFamily="34" charset="0"/>
                        </a:rPr>
                        <a:t>1 402</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130304">
                <a:tc>
                  <a:txBody>
                    <a:bodyPr/>
                    <a:lstStyle/>
                    <a:p>
                      <a:pPr algn="l" fontAlgn="ctr"/>
                      <a:r>
                        <a:rPr lang="fr-FR" sz="700" b="1" i="0" u="none" strike="noStrike">
                          <a:solidFill>
                            <a:srgbClr val="000000"/>
                          </a:solidFill>
                          <a:effectLst/>
                          <a:latin typeface="Calibri" panose="020F0502020204030204" pitchFamily="34" charset="0"/>
                        </a:rPr>
                        <a:t>TOTAL</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1 177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1" i="0" u="none" strike="noStrike">
                          <a:solidFill>
                            <a:srgbClr val="000000"/>
                          </a:solidFill>
                          <a:effectLst/>
                          <a:latin typeface="Calibri" panose="020F0502020204030204" pitchFamily="34" charset="0"/>
                        </a:rPr>
                        <a:t>1 315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7 593</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1" i="0" u="none" strike="noStrike">
                          <a:solidFill>
                            <a:srgbClr val="000000"/>
                          </a:solidFill>
                          <a:effectLst/>
                          <a:latin typeface="Calibri" panose="020F0502020204030204" pitchFamily="34" charset="0"/>
                        </a:rPr>
                        <a:t>8 020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3 760</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1" i="0" u="none" strike="noStrike" dirty="0">
                          <a:solidFill>
                            <a:srgbClr val="000000"/>
                          </a:solidFill>
                          <a:effectLst/>
                          <a:latin typeface="Calibri" panose="020F0502020204030204" pitchFamily="34" charset="0"/>
                        </a:rPr>
                        <a:t>3 635</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754</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1" i="0" u="none" strike="noStrike">
                          <a:solidFill>
                            <a:srgbClr val="000000"/>
                          </a:solidFill>
                          <a:effectLst/>
                          <a:latin typeface="Calibri" panose="020F0502020204030204" pitchFamily="34" charset="0"/>
                        </a:rPr>
                        <a:t>743</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0" i="0" u="none" strike="noStrike">
                          <a:solidFill>
                            <a:srgbClr val="000000"/>
                          </a:solidFill>
                          <a:effectLst/>
                          <a:latin typeface="Calibri" panose="020F0502020204030204" pitchFamily="34" charset="0"/>
                        </a:rPr>
                        <a:t>158</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1" i="0" u="none" strike="noStrike">
                          <a:solidFill>
                            <a:srgbClr val="000000"/>
                          </a:solidFill>
                          <a:effectLst/>
                          <a:latin typeface="Calibri" panose="020F0502020204030204" pitchFamily="34" charset="0"/>
                        </a:rPr>
                        <a:t>274</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700" b="1" i="0" u="none" strike="noStrike">
                          <a:solidFill>
                            <a:srgbClr val="000000"/>
                          </a:solidFill>
                          <a:effectLst/>
                          <a:latin typeface="Calibri" panose="020F0502020204030204" pitchFamily="34" charset="0"/>
                        </a:rPr>
                        <a:t>13 442</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700" b="1" i="0" u="none" strike="noStrike" dirty="0">
                          <a:solidFill>
                            <a:srgbClr val="000000"/>
                          </a:solidFill>
                          <a:effectLst/>
                          <a:latin typeface="Calibri" panose="020F0502020204030204" pitchFamily="34" charset="0"/>
                        </a:rPr>
                        <a:t>13 987</a:t>
                      </a:r>
                    </a:p>
                  </a:txBody>
                  <a:tcPr marL="5923" marR="5923" marT="5923"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bl>
          </a:graphicData>
        </a:graphic>
      </p:graphicFrame>
      <p:pic>
        <p:nvPicPr>
          <p:cNvPr id="11" name="Image 10" descr="20180222_092331.jpg"/>
          <p:cNvPicPr>
            <a:picLocks noChangeAspect="1"/>
          </p:cNvPicPr>
          <p:nvPr/>
        </p:nvPicPr>
        <p:blipFill>
          <a:blip r:embed="rId2"/>
          <a:stretch>
            <a:fillRect/>
          </a:stretch>
        </p:blipFill>
        <p:spPr>
          <a:xfrm>
            <a:off x="1364776" y="6180715"/>
            <a:ext cx="4203510" cy="3152632"/>
          </a:xfrm>
          <a:prstGeom prst="rect">
            <a:avLst/>
          </a:prstGeom>
          <a:ln w="28575">
            <a:solidFill>
              <a:schemeClr val="accent1"/>
            </a:solidFill>
          </a:ln>
        </p:spPr>
      </p:pic>
    </p:spTree>
    <p:extLst>
      <p:ext uri="{BB962C8B-B14F-4D97-AF65-F5344CB8AC3E}">
        <p14:creationId xmlns:p14="http://schemas.microsoft.com/office/powerpoint/2010/main" val="2392306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18</a:t>
            </a:fld>
            <a:endParaRPr lang="fr-FR"/>
          </a:p>
        </p:txBody>
      </p:sp>
      <p:sp>
        <p:nvSpPr>
          <p:cNvPr id="3" name="ZoneTexte 2"/>
          <p:cNvSpPr txBox="1"/>
          <p:nvPr/>
        </p:nvSpPr>
        <p:spPr>
          <a:xfrm>
            <a:off x="510939" y="474366"/>
            <a:ext cx="6181137" cy="3323987"/>
          </a:xfrm>
          <a:prstGeom prst="rect">
            <a:avLst/>
          </a:prstGeom>
          <a:noFill/>
        </p:spPr>
        <p:txBody>
          <a:bodyPr wrap="square" rtlCol="0">
            <a:spAutoFit/>
          </a:bodyPr>
          <a:lstStyle/>
          <a:p>
            <a:pPr algn="just"/>
            <a:r>
              <a:rPr lang="fr-FR" sz="1400" b="1" dirty="0" smtClean="0">
                <a:solidFill>
                  <a:srgbClr val="548DD4"/>
                </a:solidFill>
              </a:rPr>
              <a:t>Le </a:t>
            </a:r>
            <a:r>
              <a:rPr lang="fr-FR" sz="1400" b="1" dirty="0">
                <a:solidFill>
                  <a:srgbClr val="548DD4"/>
                </a:solidFill>
              </a:rPr>
              <a:t>sport , école de la vie</a:t>
            </a:r>
          </a:p>
          <a:p>
            <a:pPr algn="just"/>
            <a:r>
              <a:rPr lang="fr-FR" sz="1400" dirty="0"/>
              <a:t>L’association a toujours développé les structures sportives qui garantissent des moments conviviaux et de détente pour les jeunes qui ont besoin de se ressourcer, de se dépenser et d’oublier les moments difficiles de leur vie. Les jeunes peuvent s’amuser, jouer dans de bonnes conditions et s’éloigner ainsi de la drogue, de l’alcool et de la vie facile. A </a:t>
            </a:r>
            <a:r>
              <a:rPr lang="fr-FR" sz="1400" dirty="0" err="1"/>
              <a:t>Akamasoa</a:t>
            </a:r>
            <a:r>
              <a:rPr lang="fr-FR" sz="1400" dirty="0"/>
              <a:t>, il existe 10  terrains de basket, 2 terrains de volley et 2 grands terrains de football. La Circonscription Scolaire d’</a:t>
            </a:r>
            <a:r>
              <a:rPr lang="fr-FR" sz="1400" dirty="0" err="1"/>
              <a:t>Avarandrano</a:t>
            </a:r>
            <a:r>
              <a:rPr lang="fr-FR" sz="1400" dirty="0"/>
              <a:t> utilise par ailleurs, depuis </a:t>
            </a:r>
            <a:r>
              <a:rPr lang="fr-FR" sz="1400" dirty="0" smtClean="0"/>
              <a:t>10 </a:t>
            </a:r>
            <a:r>
              <a:rPr lang="fr-FR" sz="1400" dirty="0"/>
              <a:t>ans, le complexe sportif d’Akamasoa pendant les concours de sport du </a:t>
            </a:r>
            <a:r>
              <a:rPr lang="fr-FR" sz="1400" dirty="0" smtClean="0"/>
              <a:t>BEPC</a:t>
            </a:r>
            <a:r>
              <a:rPr lang="fr-FR" sz="1400" dirty="0"/>
              <a:t>.</a:t>
            </a:r>
          </a:p>
          <a:p>
            <a:pPr algn="just"/>
            <a:r>
              <a:rPr lang="fr-FR" sz="1400" dirty="0"/>
              <a:t>Tout au long de l’année, nos terrains accueillent des </a:t>
            </a:r>
            <a:r>
              <a:rPr lang="fr-FR" sz="1400" b="1" dirty="0"/>
              <a:t>compétitions et des tournois, organisés par des jeunes d’Akamasoa, avec des équipes de l’extérieur</a:t>
            </a:r>
            <a:r>
              <a:rPr lang="fr-FR" sz="1400" dirty="0"/>
              <a:t>, que ce soit en football, basketball ou rugby. </a:t>
            </a:r>
            <a:endParaRPr lang="fr-FR" sz="1400" dirty="0" smtClean="0"/>
          </a:p>
          <a:p>
            <a:pPr algn="just"/>
            <a:r>
              <a:rPr lang="fr-FR" sz="1400" dirty="0" smtClean="0"/>
              <a:t>Cette année, le 27 août 2017, l’équipe d’Akamasoa a remporté la compétition de Football aux jeux des sports scolaires de la Région d’</a:t>
            </a:r>
            <a:r>
              <a:rPr lang="fr-FR" sz="1400" dirty="0" err="1" smtClean="0"/>
              <a:t>Analamanga</a:t>
            </a:r>
            <a:r>
              <a:rPr lang="fr-FR" sz="1400" dirty="0" smtClean="0"/>
              <a:t> où 22 Régions de Madagascar se sont affrontées dans un esprit sportif remarquable.</a:t>
            </a:r>
          </a:p>
        </p:txBody>
      </p:sp>
      <p:pic>
        <p:nvPicPr>
          <p:cNvPr id="14" name="Image 13" descr="FOOT.jpg"/>
          <p:cNvPicPr>
            <a:picLocks noChangeAspect="1"/>
          </p:cNvPicPr>
          <p:nvPr/>
        </p:nvPicPr>
        <p:blipFill>
          <a:blip r:embed="rId2"/>
          <a:stretch>
            <a:fillRect/>
          </a:stretch>
        </p:blipFill>
        <p:spPr>
          <a:xfrm>
            <a:off x="3638550" y="3876675"/>
            <a:ext cx="2733675" cy="2050256"/>
          </a:xfrm>
          <a:prstGeom prst="rect">
            <a:avLst/>
          </a:prstGeom>
          <a:ln w="28575">
            <a:solidFill>
              <a:schemeClr val="accent1"/>
            </a:solidFill>
          </a:ln>
        </p:spPr>
      </p:pic>
      <p:sp>
        <p:nvSpPr>
          <p:cNvPr id="15" name="ZoneTexte 14"/>
          <p:cNvSpPr txBox="1"/>
          <p:nvPr/>
        </p:nvSpPr>
        <p:spPr>
          <a:xfrm>
            <a:off x="510939" y="8353426"/>
            <a:ext cx="6080930" cy="954107"/>
          </a:xfrm>
          <a:prstGeom prst="rect">
            <a:avLst/>
          </a:prstGeom>
          <a:noFill/>
        </p:spPr>
        <p:txBody>
          <a:bodyPr wrap="square" rtlCol="0">
            <a:spAutoFit/>
          </a:bodyPr>
          <a:lstStyle/>
          <a:p>
            <a:pPr algn="just"/>
            <a:r>
              <a:rPr lang="fr-FR" sz="1400" b="1" dirty="0" smtClean="0"/>
              <a:t>Courant 2017, le gymnase d’Andralanitra a été agrandi et rénové par la fondation Air France. </a:t>
            </a:r>
            <a:r>
              <a:rPr lang="fr-FR" sz="1400" dirty="0" smtClean="0"/>
              <a:t>Du parquet a été posé pour le terrain de basket et les paniers ont été remplacés. Des vestiaires et des toilettes ont été également construits.</a:t>
            </a:r>
            <a:endParaRPr lang="fr-FR" sz="1400" dirty="0"/>
          </a:p>
        </p:txBody>
      </p:sp>
      <p:pic>
        <p:nvPicPr>
          <p:cNvPr id="16" name="Image 15" descr="20180222_083533.jpg"/>
          <p:cNvPicPr>
            <a:picLocks noChangeAspect="1"/>
          </p:cNvPicPr>
          <p:nvPr/>
        </p:nvPicPr>
        <p:blipFill>
          <a:blip r:embed="rId3" cstate="screen"/>
          <a:srcRect/>
          <a:stretch>
            <a:fillRect/>
          </a:stretch>
        </p:blipFill>
        <p:spPr>
          <a:xfrm>
            <a:off x="752476" y="3886199"/>
            <a:ext cx="2724149" cy="2028825"/>
          </a:xfrm>
          <a:prstGeom prst="rect">
            <a:avLst/>
          </a:prstGeom>
          <a:ln w="28575">
            <a:solidFill>
              <a:schemeClr val="accent1"/>
            </a:solidFill>
          </a:ln>
        </p:spPr>
      </p:pic>
      <p:pic>
        <p:nvPicPr>
          <p:cNvPr id="9" name="Image 8" descr="P1060404.JPG"/>
          <p:cNvPicPr>
            <a:picLocks noChangeAspect="1"/>
          </p:cNvPicPr>
          <p:nvPr/>
        </p:nvPicPr>
        <p:blipFill>
          <a:blip r:embed="rId4" cstate="screen"/>
          <a:stretch>
            <a:fillRect/>
          </a:stretch>
        </p:blipFill>
        <p:spPr>
          <a:xfrm>
            <a:off x="3647632" y="6116546"/>
            <a:ext cx="2753168" cy="2064876"/>
          </a:xfrm>
          <a:prstGeom prst="rect">
            <a:avLst/>
          </a:prstGeom>
          <a:ln w="28575">
            <a:solidFill>
              <a:schemeClr val="accent1"/>
            </a:solidFill>
          </a:ln>
        </p:spPr>
      </p:pic>
      <p:pic>
        <p:nvPicPr>
          <p:cNvPr id="8" name="Image 7" descr="basket.jpg"/>
          <p:cNvPicPr>
            <a:picLocks noChangeAspect="1"/>
          </p:cNvPicPr>
          <p:nvPr/>
        </p:nvPicPr>
        <p:blipFill>
          <a:blip r:embed="rId5" cstate="screen"/>
          <a:stretch>
            <a:fillRect/>
          </a:stretch>
        </p:blipFill>
        <p:spPr>
          <a:xfrm>
            <a:off x="755650" y="6119811"/>
            <a:ext cx="2749550" cy="2062163"/>
          </a:xfrm>
          <a:prstGeom prst="rect">
            <a:avLst/>
          </a:prstGeom>
          <a:ln w="28575">
            <a:solidFill>
              <a:schemeClr val="accent1"/>
            </a:solidFill>
          </a:ln>
        </p:spPr>
      </p:pic>
    </p:spTree>
    <p:extLst>
      <p:ext uri="{BB962C8B-B14F-4D97-AF65-F5344CB8AC3E}">
        <p14:creationId xmlns:p14="http://schemas.microsoft.com/office/powerpoint/2010/main" val="2193821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19</a:t>
            </a:fld>
            <a:endParaRPr lang="fr-FR"/>
          </a:p>
        </p:txBody>
      </p:sp>
      <p:sp>
        <p:nvSpPr>
          <p:cNvPr id="10" name="ZoneTexte 9"/>
          <p:cNvSpPr txBox="1"/>
          <p:nvPr/>
        </p:nvSpPr>
        <p:spPr>
          <a:xfrm>
            <a:off x="549278" y="688662"/>
            <a:ext cx="6085441" cy="3323987"/>
          </a:xfrm>
          <a:prstGeom prst="rect">
            <a:avLst/>
          </a:prstGeom>
          <a:noFill/>
        </p:spPr>
        <p:txBody>
          <a:bodyPr wrap="square" rtlCol="0">
            <a:spAutoFit/>
          </a:bodyPr>
          <a:lstStyle/>
          <a:p>
            <a:pPr algn="just"/>
            <a:r>
              <a:rPr lang="fr-FR" sz="1400" b="1" dirty="0">
                <a:solidFill>
                  <a:srgbClr val="548DD4"/>
                </a:solidFill>
              </a:rPr>
              <a:t>Reboisement et pépinière </a:t>
            </a:r>
          </a:p>
          <a:p>
            <a:pPr algn="just"/>
            <a:r>
              <a:rPr lang="fr-FR" sz="1400" b="1" dirty="0"/>
              <a:t>Chaque année, des milliers </a:t>
            </a:r>
            <a:r>
              <a:rPr lang="fr-FR" sz="1400" b="1" dirty="0" smtClean="0"/>
              <a:t>d’arbres sont </a:t>
            </a:r>
            <a:r>
              <a:rPr lang="fr-FR" sz="1400" b="1" dirty="0"/>
              <a:t>plantés</a:t>
            </a:r>
            <a:r>
              <a:rPr lang="fr-FR" sz="1400" dirty="0"/>
              <a:t>, et de manière systématique, </a:t>
            </a:r>
            <a:r>
              <a:rPr lang="fr-FR" sz="1400" b="1" dirty="0"/>
              <a:t>par les écoliers</a:t>
            </a:r>
            <a:r>
              <a:rPr lang="fr-FR" sz="1400" dirty="0"/>
              <a:t>, durant la saison des pluies et sont entretenus durant la saison sèche. Le reboisement n’est pas une activité lucrative ; il est réalisé par des élèves comme une activité scolaire et communautaire. </a:t>
            </a:r>
            <a:r>
              <a:rPr lang="fr-FR" sz="1400" dirty="0" err="1"/>
              <a:t>Akamasoa</a:t>
            </a:r>
            <a:r>
              <a:rPr lang="fr-FR" sz="1400" dirty="0"/>
              <a:t> en a fait un axe important de son travail, et dans le premier village de l’association, </a:t>
            </a:r>
            <a:r>
              <a:rPr lang="fr-FR" sz="1400" dirty="0" err="1"/>
              <a:t>Antolojanahary</a:t>
            </a:r>
            <a:r>
              <a:rPr lang="fr-FR" sz="1400" dirty="0"/>
              <a:t>, à 60km de la capitale, toute une zone, nue à l’époque, a été entièrement reboisée.  Il s’agit de faire prendre conscience à la population que la nature est importante et que nous devons en prendre soin pour l’avenir de nos enfants. </a:t>
            </a:r>
          </a:p>
          <a:p>
            <a:pPr algn="just"/>
            <a:r>
              <a:rPr lang="fr-FR" sz="1400" dirty="0"/>
              <a:t>Pour le reboisement, nous travaillons toujours en collaboration avec </a:t>
            </a:r>
            <a:r>
              <a:rPr lang="fr-FR" sz="1400" b="1" dirty="0"/>
              <a:t>l’Association Graine de Vie </a:t>
            </a:r>
            <a:r>
              <a:rPr lang="fr-FR" sz="1400" dirty="0"/>
              <a:t>qui a créé une pépinière très importante tout près de notre village de </a:t>
            </a:r>
            <a:r>
              <a:rPr lang="fr-FR" sz="1400" dirty="0" err="1"/>
              <a:t>Mahatsara</a:t>
            </a:r>
            <a:r>
              <a:rPr lang="fr-FR" sz="1400" dirty="0"/>
              <a:t>, à </a:t>
            </a:r>
            <a:r>
              <a:rPr lang="fr-FR" sz="1400" dirty="0" err="1"/>
              <a:t>Alatsinainy</a:t>
            </a:r>
            <a:r>
              <a:rPr lang="fr-FR" sz="1400" dirty="0"/>
              <a:t>, sur un terrain appartenant à </a:t>
            </a:r>
            <a:r>
              <a:rPr lang="fr-FR" sz="1400" dirty="0" err="1"/>
              <a:t>Akamasoa</a:t>
            </a:r>
            <a:r>
              <a:rPr lang="fr-FR" sz="1400" dirty="0"/>
              <a:t>. </a:t>
            </a:r>
            <a:r>
              <a:rPr lang="fr-FR" sz="1400" b="1" dirty="0"/>
              <a:t>16 personnes d’</a:t>
            </a:r>
            <a:r>
              <a:rPr lang="fr-FR" sz="1400" b="1" dirty="0" err="1"/>
              <a:t>Akamasoa</a:t>
            </a:r>
            <a:r>
              <a:rPr lang="fr-FR" sz="1400" dirty="0"/>
              <a:t> travaillent avec le spécialiste de reboisement de </a:t>
            </a:r>
            <a:r>
              <a:rPr lang="fr-FR" sz="1400" b="1" dirty="0"/>
              <a:t>Graine de Vie.</a:t>
            </a:r>
            <a:r>
              <a:rPr lang="fr-FR" sz="1400" dirty="0"/>
              <a:t> </a:t>
            </a:r>
          </a:p>
        </p:txBody>
      </p:sp>
      <p:pic>
        <p:nvPicPr>
          <p:cNvPr id="5" name="Image 4" descr="P1060417.JPG"/>
          <p:cNvPicPr>
            <a:picLocks noChangeAspect="1"/>
          </p:cNvPicPr>
          <p:nvPr/>
        </p:nvPicPr>
        <p:blipFill>
          <a:blip r:embed="rId2" cstate="screen"/>
          <a:srcRect l="4691"/>
          <a:stretch>
            <a:fillRect/>
          </a:stretch>
        </p:blipFill>
        <p:spPr>
          <a:xfrm>
            <a:off x="736275" y="4255238"/>
            <a:ext cx="5374819" cy="4229543"/>
          </a:xfrm>
          <a:prstGeom prst="rect">
            <a:avLst/>
          </a:prstGeom>
          <a:ln w="28575">
            <a:solidFill>
              <a:schemeClr val="accent1"/>
            </a:solidFill>
          </a:ln>
        </p:spPr>
      </p:pic>
    </p:spTree>
    <p:extLst>
      <p:ext uri="{BB962C8B-B14F-4D97-AF65-F5344CB8AC3E}">
        <p14:creationId xmlns:p14="http://schemas.microsoft.com/office/powerpoint/2010/main" val="1162782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a:spLocks noChangeArrowheads="1"/>
          </p:cNvSpPr>
          <p:nvPr/>
        </p:nvSpPr>
        <p:spPr bwMode="auto">
          <a:xfrm>
            <a:off x="561975" y="1885886"/>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4" name="Rectangle 83"/>
          <p:cNvSpPr>
            <a:spLocks noChangeArrowheads="1"/>
          </p:cNvSpPr>
          <p:nvPr/>
        </p:nvSpPr>
        <p:spPr bwMode="auto">
          <a:xfrm>
            <a:off x="561975" y="2905629"/>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5" name="Rectangle 84"/>
          <p:cNvSpPr>
            <a:spLocks noChangeArrowheads="1"/>
          </p:cNvSpPr>
          <p:nvPr/>
        </p:nvSpPr>
        <p:spPr bwMode="auto">
          <a:xfrm>
            <a:off x="561975" y="3901944"/>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6" name="Rectangle 85"/>
          <p:cNvSpPr>
            <a:spLocks noChangeArrowheads="1"/>
          </p:cNvSpPr>
          <p:nvPr/>
        </p:nvSpPr>
        <p:spPr bwMode="auto">
          <a:xfrm>
            <a:off x="561975" y="4424549"/>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7" name="Rectangle 86"/>
          <p:cNvSpPr>
            <a:spLocks noChangeArrowheads="1"/>
          </p:cNvSpPr>
          <p:nvPr/>
        </p:nvSpPr>
        <p:spPr bwMode="auto">
          <a:xfrm>
            <a:off x="561975" y="4922389"/>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8" name="Rectangle 87"/>
          <p:cNvSpPr>
            <a:spLocks noChangeArrowheads="1"/>
          </p:cNvSpPr>
          <p:nvPr/>
        </p:nvSpPr>
        <p:spPr bwMode="auto">
          <a:xfrm>
            <a:off x="561975" y="5422134"/>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9" name="Rectangle 88"/>
          <p:cNvSpPr>
            <a:spLocks noChangeArrowheads="1"/>
          </p:cNvSpPr>
          <p:nvPr/>
        </p:nvSpPr>
        <p:spPr bwMode="auto">
          <a:xfrm>
            <a:off x="561975" y="5944739"/>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90" name="Rectangle 89"/>
          <p:cNvSpPr>
            <a:spLocks noChangeArrowheads="1"/>
          </p:cNvSpPr>
          <p:nvPr/>
        </p:nvSpPr>
        <p:spPr bwMode="auto">
          <a:xfrm>
            <a:off x="561975" y="6467344"/>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91" name="Rectangle 90"/>
          <p:cNvSpPr>
            <a:spLocks noChangeArrowheads="1"/>
          </p:cNvSpPr>
          <p:nvPr/>
        </p:nvSpPr>
        <p:spPr bwMode="auto">
          <a:xfrm>
            <a:off x="561975" y="6977884"/>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92" name="Rectangle 91"/>
          <p:cNvSpPr>
            <a:spLocks noChangeArrowheads="1"/>
          </p:cNvSpPr>
          <p:nvPr/>
        </p:nvSpPr>
        <p:spPr bwMode="auto">
          <a:xfrm>
            <a:off x="561975" y="7499854"/>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93" name="Rectangle 92"/>
          <p:cNvSpPr>
            <a:spLocks noChangeArrowheads="1"/>
          </p:cNvSpPr>
          <p:nvPr/>
        </p:nvSpPr>
        <p:spPr bwMode="auto">
          <a:xfrm>
            <a:off x="561976" y="139503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94" name="Rectangle 93"/>
          <p:cNvSpPr>
            <a:spLocks noChangeArrowheads="1"/>
          </p:cNvSpPr>
          <p:nvPr/>
        </p:nvSpPr>
        <p:spPr bwMode="auto">
          <a:xfrm>
            <a:off x="561975" y="3404104"/>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96" name="Rectangle 93"/>
          <p:cNvSpPr>
            <a:spLocks noChangeArrowheads="1"/>
          </p:cNvSpPr>
          <p:nvPr/>
        </p:nvSpPr>
        <p:spPr bwMode="auto">
          <a:xfrm>
            <a:off x="595789" y="1431662"/>
            <a:ext cx="58969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Introduction					3</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97" name="Rectangle 94"/>
          <p:cNvSpPr>
            <a:spLocks noChangeArrowheads="1"/>
          </p:cNvSpPr>
          <p:nvPr/>
        </p:nvSpPr>
        <p:spPr bwMode="auto">
          <a:xfrm>
            <a:off x="595789" y="1915421"/>
            <a:ext cx="6076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548DD4"/>
                </a:solidFill>
                <a:latin typeface="Arial Black" panose="020B0A04020102020204" pitchFamily="34" charset="0"/>
                <a:ea typeface="Calibri" panose="020F0502020204030204" pitchFamily="34" charset="0"/>
                <a:cs typeface="Times New Roman" panose="02020603050405020304" pitchFamily="18" charset="0"/>
              </a:rPr>
              <a:t>Histoire &amp; vocation</a:t>
            </a: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				5</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98" name="Rectangle 95"/>
          <p:cNvSpPr>
            <a:spLocks noChangeArrowheads="1"/>
          </p:cNvSpPr>
          <p:nvPr/>
        </p:nvSpPr>
        <p:spPr bwMode="auto">
          <a:xfrm>
            <a:off x="595789" y="2931674"/>
            <a:ext cx="6076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548DD4"/>
                </a:solidFill>
                <a:latin typeface="Arial Black" panose="020B0A04020102020204" pitchFamily="34" charset="0"/>
                <a:ea typeface="Calibri" panose="020F0502020204030204" pitchFamily="34" charset="0"/>
                <a:cs typeface="Times New Roman" panose="02020603050405020304" pitchFamily="18" charset="0"/>
              </a:rPr>
              <a:t>Réalisations </a:t>
            </a:r>
            <a:r>
              <a:rPr lang="fr-FR" altLang="fr-FR" b="1" dirty="0" smtClean="0">
                <a:solidFill>
                  <a:srgbClr val="548DD4"/>
                </a:solidFill>
                <a:latin typeface="Arial Black" panose="020B0A04020102020204" pitchFamily="34" charset="0"/>
                <a:ea typeface="Calibri" panose="020F0502020204030204" pitchFamily="34" charset="0"/>
                <a:cs typeface="Times New Roman" panose="02020603050405020304" pitchFamily="18" charset="0"/>
              </a:rPr>
              <a:t>2017</a:t>
            </a: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				7</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99" name="Rectangle 96"/>
          <p:cNvSpPr>
            <a:spLocks noChangeArrowheads="1"/>
          </p:cNvSpPr>
          <p:nvPr/>
        </p:nvSpPr>
        <p:spPr bwMode="auto">
          <a:xfrm>
            <a:off x="595789" y="3433949"/>
            <a:ext cx="6076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Population et Habitat				9</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0" name="Rectangle 97"/>
          <p:cNvSpPr>
            <a:spLocks noChangeArrowheads="1"/>
          </p:cNvSpPr>
          <p:nvPr/>
        </p:nvSpPr>
        <p:spPr bwMode="auto">
          <a:xfrm>
            <a:off x="591503" y="4470621"/>
            <a:ext cx="6076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San</a:t>
            </a:r>
            <a:r>
              <a:rPr lang="fr-FR" altLang="fr-FR" b="1" dirty="0">
                <a:solidFill>
                  <a:srgbClr val="548DD4"/>
                </a:solidFill>
                <a:latin typeface="Arial Black" panose="020B0A04020102020204" pitchFamily="34" charset="0"/>
                <a:ea typeface="Calibri" panose="020F0502020204030204" pitchFamily="34" charset="0"/>
                <a:cs typeface="Times New Roman" panose="02020603050405020304" pitchFamily="18" charset="0"/>
              </a:rPr>
              <a:t>té</a:t>
            </a: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						20</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1" name="Rectangle 98"/>
          <p:cNvSpPr>
            <a:spLocks noChangeArrowheads="1"/>
          </p:cNvSpPr>
          <p:nvPr/>
        </p:nvSpPr>
        <p:spPr bwMode="auto">
          <a:xfrm>
            <a:off x="595789" y="4953623"/>
            <a:ext cx="6076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Emplois					23</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2" name="Rectangle 99"/>
          <p:cNvSpPr>
            <a:spLocks noChangeArrowheads="1"/>
          </p:cNvSpPr>
          <p:nvPr/>
        </p:nvSpPr>
        <p:spPr bwMode="auto">
          <a:xfrm>
            <a:off x="595789" y="5448328"/>
            <a:ext cx="6076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É</a:t>
            </a:r>
            <a:r>
              <a:rPr lang="fr-FR" altLang="fr-FR" b="1" dirty="0" smtClean="0">
                <a:solidFill>
                  <a:srgbClr val="548DD4"/>
                </a:solidFill>
                <a:latin typeface="Arial Black" panose="020B0A04020102020204" pitchFamily="34" charset="0"/>
                <a:ea typeface="Calibri" panose="020F0502020204030204" pitchFamily="34" charset="0"/>
                <a:cs typeface="Times New Roman" panose="02020603050405020304" pitchFamily="18" charset="0"/>
              </a:rPr>
              <a:t>vénement</a:t>
            </a: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s					26</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3" name="Rectangle 100"/>
          <p:cNvSpPr>
            <a:spLocks noChangeArrowheads="1"/>
          </p:cNvSpPr>
          <p:nvPr/>
        </p:nvSpPr>
        <p:spPr bwMode="auto">
          <a:xfrm>
            <a:off x="595789" y="5977352"/>
            <a:ext cx="6076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Projets 2018					31</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4" name="Rectangle 101"/>
          <p:cNvSpPr>
            <a:spLocks noChangeArrowheads="1"/>
          </p:cNvSpPr>
          <p:nvPr/>
        </p:nvSpPr>
        <p:spPr bwMode="auto">
          <a:xfrm>
            <a:off x="595789" y="6494882"/>
            <a:ext cx="6076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Facteurs de </a:t>
            </a:r>
            <a:r>
              <a:rPr lang="fr-FR" altLang="fr-FR" b="1" dirty="0">
                <a:solidFill>
                  <a:srgbClr val="548DD4"/>
                </a:solidFill>
                <a:latin typeface="Arial Black" panose="020B0A04020102020204" pitchFamily="34" charset="0"/>
                <a:ea typeface="Calibri" panose="020F0502020204030204" pitchFamily="34" charset="0"/>
                <a:cs typeface="Times New Roman" panose="02020603050405020304" pitchFamily="18" charset="0"/>
              </a:rPr>
              <a:t>viabilité	</a:t>
            </a: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			32</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5" name="Rectangle 102"/>
          <p:cNvSpPr>
            <a:spLocks noChangeArrowheads="1"/>
          </p:cNvSpPr>
          <p:nvPr/>
        </p:nvSpPr>
        <p:spPr bwMode="auto">
          <a:xfrm>
            <a:off x="595789" y="7012412"/>
            <a:ext cx="6076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Remerciements				38</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6" name="Rectangle 103"/>
          <p:cNvSpPr>
            <a:spLocks noChangeArrowheads="1"/>
          </p:cNvSpPr>
          <p:nvPr/>
        </p:nvSpPr>
        <p:spPr bwMode="auto">
          <a:xfrm>
            <a:off x="595789" y="7531088"/>
            <a:ext cx="6076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Impressions					40</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8" name="Rectangle 96"/>
          <p:cNvSpPr>
            <a:spLocks noChangeArrowheads="1"/>
          </p:cNvSpPr>
          <p:nvPr/>
        </p:nvSpPr>
        <p:spPr bwMode="auto">
          <a:xfrm>
            <a:off x="591503" y="3942721"/>
            <a:ext cx="6076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smtClean="0">
                <a:solidFill>
                  <a:srgbClr val="548DD4"/>
                </a:solidFill>
                <a:latin typeface="Arial Black" panose="020B0A04020102020204" pitchFamily="34" charset="0"/>
                <a:ea typeface="Calibri" panose="020F0502020204030204" pitchFamily="34" charset="0"/>
                <a:cs typeface="Times New Roman" panose="02020603050405020304" pitchFamily="18" charset="0"/>
              </a:rPr>
              <a:t>Éducation</a:t>
            </a: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					14</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09" name="Rectangle 108"/>
          <p:cNvSpPr>
            <a:spLocks noChangeArrowheads="1"/>
          </p:cNvSpPr>
          <p:nvPr/>
        </p:nvSpPr>
        <p:spPr bwMode="auto">
          <a:xfrm>
            <a:off x="561975" y="8022062"/>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107" name="Rectangle 104"/>
          <p:cNvSpPr>
            <a:spLocks noChangeArrowheads="1"/>
          </p:cNvSpPr>
          <p:nvPr/>
        </p:nvSpPr>
        <p:spPr bwMode="auto">
          <a:xfrm>
            <a:off x="595789" y="8069687"/>
            <a:ext cx="6076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Conclusion					42</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110" name="Rectangle 93"/>
          <p:cNvSpPr>
            <a:spLocks noChangeArrowheads="1"/>
          </p:cNvSpPr>
          <p:nvPr/>
        </p:nvSpPr>
        <p:spPr bwMode="auto">
          <a:xfrm>
            <a:off x="473845" y="419209"/>
            <a:ext cx="5896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SOMMAIRE</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111" name="Espace réservé du numéro de diapositive 110"/>
          <p:cNvSpPr>
            <a:spLocks noGrp="1"/>
          </p:cNvSpPr>
          <p:nvPr>
            <p:ph type="sldNum" sz="quarter" idx="12"/>
          </p:nvPr>
        </p:nvSpPr>
        <p:spPr/>
        <p:txBody>
          <a:bodyPr/>
          <a:lstStyle/>
          <a:p>
            <a:fld id="{EF35D79D-D0B9-4A08-8ACD-DD30A32CD19C}" type="slidenum">
              <a:rPr lang="fr-FR" smtClean="0"/>
              <a:pPr/>
              <a:t>2</a:t>
            </a:fld>
            <a:endParaRPr lang="fr-FR"/>
          </a:p>
        </p:txBody>
      </p:sp>
      <p:sp>
        <p:nvSpPr>
          <p:cNvPr id="112" name="Rectangle 111"/>
          <p:cNvSpPr>
            <a:spLocks noChangeArrowheads="1"/>
          </p:cNvSpPr>
          <p:nvPr/>
        </p:nvSpPr>
        <p:spPr bwMode="auto">
          <a:xfrm>
            <a:off x="557689" y="2399323"/>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113" name="Rectangle 94"/>
          <p:cNvSpPr>
            <a:spLocks noChangeArrowheads="1"/>
          </p:cNvSpPr>
          <p:nvPr/>
        </p:nvSpPr>
        <p:spPr bwMode="auto">
          <a:xfrm>
            <a:off x="591503" y="2428858"/>
            <a:ext cx="6076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b="1" dirty="0">
                <a:solidFill>
                  <a:srgbClr val="548DD4"/>
                </a:solidFill>
                <a:latin typeface="Arial Black" panose="020B0A04020102020204" pitchFamily="34" charset="0"/>
                <a:ea typeface="Calibri" panose="020F0502020204030204" pitchFamily="34" charset="0"/>
                <a:cs typeface="Times New Roman" panose="02020603050405020304" pitchFamily="18" charset="0"/>
              </a:rPr>
              <a:t>L</a:t>
            </a: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ieux d’intervention				6</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
        <p:nvSpPr>
          <p:cNvPr id="34" name="Rectangle 33"/>
          <p:cNvSpPr>
            <a:spLocks noChangeArrowheads="1"/>
          </p:cNvSpPr>
          <p:nvPr/>
        </p:nvSpPr>
        <p:spPr bwMode="auto">
          <a:xfrm>
            <a:off x="557689" y="8517759"/>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35" name="Rectangle 104"/>
          <p:cNvSpPr>
            <a:spLocks noChangeArrowheads="1"/>
          </p:cNvSpPr>
          <p:nvPr/>
        </p:nvSpPr>
        <p:spPr bwMode="auto">
          <a:xfrm>
            <a:off x="591503" y="8565384"/>
            <a:ext cx="6076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Coordonnées					45</a:t>
            </a: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575357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20</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SANTÉ</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7" name="ZoneTexte 6"/>
          <p:cNvSpPr txBox="1"/>
          <p:nvPr/>
        </p:nvSpPr>
        <p:spPr>
          <a:xfrm>
            <a:off x="474842" y="2146253"/>
            <a:ext cx="6149240" cy="7175167"/>
          </a:xfrm>
          <a:prstGeom prst="rect">
            <a:avLst/>
          </a:prstGeom>
          <a:noFill/>
        </p:spPr>
        <p:txBody>
          <a:bodyPr wrap="square" rtlCol="0">
            <a:spAutoFit/>
          </a:bodyPr>
          <a:lstStyle/>
          <a:p>
            <a:pPr algn="just">
              <a:spcBef>
                <a:spcPts val="600"/>
              </a:spcBef>
            </a:pPr>
            <a:r>
              <a:rPr lang="fr-FR" sz="1600" b="1" dirty="0"/>
              <a:t>Chaque Centre </a:t>
            </a:r>
            <a:r>
              <a:rPr lang="fr-FR" sz="1600" b="1" dirty="0" err="1"/>
              <a:t>Akamasoa</a:t>
            </a:r>
            <a:r>
              <a:rPr lang="fr-FR" sz="1600" b="1" dirty="0"/>
              <a:t> est doté d’au moins un dispensaire ; il y en a </a:t>
            </a:r>
            <a:r>
              <a:rPr lang="fr-FR" sz="1600" b="1" dirty="0"/>
              <a:t>7</a:t>
            </a:r>
            <a:r>
              <a:rPr lang="fr-FR" sz="1600" b="1" dirty="0" smtClean="0">
                <a:solidFill>
                  <a:srgbClr val="FF0000"/>
                </a:solidFill>
              </a:rPr>
              <a:t> </a:t>
            </a:r>
            <a:r>
              <a:rPr lang="fr-FR" sz="1600" b="1" dirty="0" smtClean="0"/>
              <a:t>en </a:t>
            </a:r>
            <a:r>
              <a:rPr lang="fr-FR" sz="1600" b="1" dirty="0"/>
              <a:t>tout. </a:t>
            </a:r>
            <a:endParaRPr lang="fr-FR" sz="1600" b="1" u="sng" dirty="0"/>
          </a:p>
          <a:p>
            <a:pPr algn="just">
              <a:spcBef>
                <a:spcPts val="600"/>
              </a:spcBef>
            </a:pPr>
            <a:r>
              <a:rPr lang="fr-FR" sz="1400" b="1" u="sng" dirty="0">
                <a:solidFill>
                  <a:srgbClr val="548DD4"/>
                </a:solidFill>
              </a:rPr>
              <a:t>Les services de santé proches de la capitale </a:t>
            </a:r>
            <a:r>
              <a:rPr lang="fr-FR" sz="1400" b="1" u="sng" dirty="0" smtClean="0">
                <a:solidFill>
                  <a:srgbClr val="548DD4"/>
                </a:solidFill>
              </a:rPr>
              <a:t>Antananarivo :</a:t>
            </a:r>
            <a:endParaRPr lang="fr-FR" sz="1400" b="1" u="sng" dirty="0">
              <a:solidFill>
                <a:srgbClr val="548DD4"/>
              </a:solidFill>
            </a:endParaRPr>
          </a:p>
          <a:p>
            <a:pPr marL="180975" indent="-180975" algn="just">
              <a:spcBef>
                <a:spcPts val="600"/>
              </a:spcBef>
              <a:buClr>
                <a:srgbClr val="FFC000"/>
              </a:buClr>
              <a:buFont typeface="Wingdings" panose="05000000000000000000" pitchFamily="2" charset="2"/>
              <a:buChar char="Ø"/>
            </a:pPr>
            <a:r>
              <a:rPr lang="fr-FR" sz="1400" dirty="0"/>
              <a:t>Au Centre de </a:t>
            </a:r>
            <a:r>
              <a:rPr lang="fr-FR" sz="1400" b="1" dirty="0"/>
              <a:t>Manantenasoa</a:t>
            </a:r>
            <a:r>
              <a:rPr lang="fr-FR" sz="1400" dirty="0"/>
              <a:t> : 1 dispensaire, </a:t>
            </a:r>
            <a:r>
              <a:rPr lang="fr-FR" sz="1400" dirty="0" smtClean="0"/>
              <a:t>2 maternités, </a:t>
            </a:r>
            <a:r>
              <a:rPr lang="fr-FR" sz="1400" dirty="0"/>
              <a:t>1 petit hôpital, 1 laboratoire de sérologie et de tuberculose, 1 salle d’échographie et 1 dentisterie. 3 médecins, 1 dentiste (3 jours par semaine), </a:t>
            </a:r>
            <a:r>
              <a:rPr lang="fr-FR" sz="1400" dirty="0" smtClean="0"/>
              <a:t>3 sages-femmes, 2 laborantines, 15 </a:t>
            </a:r>
            <a:r>
              <a:rPr lang="fr-FR" sz="1400" dirty="0"/>
              <a:t>aides-soignantes et 8 servantes.</a:t>
            </a:r>
          </a:p>
          <a:p>
            <a:pPr marL="180975" indent="-180975" algn="just">
              <a:spcBef>
                <a:spcPts val="600"/>
              </a:spcBef>
              <a:buClr>
                <a:srgbClr val="FFC000"/>
              </a:buClr>
              <a:buFont typeface="Wingdings" panose="05000000000000000000" pitchFamily="2" charset="2"/>
              <a:buChar char="Ø"/>
            </a:pPr>
            <a:r>
              <a:rPr lang="fr-FR" sz="1400" dirty="0"/>
              <a:t>Au Centre d’</a:t>
            </a:r>
            <a:r>
              <a:rPr lang="fr-FR" sz="1400" b="1" dirty="0" err="1"/>
              <a:t>Andralanitra</a:t>
            </a:r>
            <a:r>
              <a:rPr lang="fr-FR" sz="1400" dirty="0"/>
              <a:t> : 1 dispensaire avec 1 médecin et 3 aides-soignantes. La dentisterie comprend 1 dentiste (</a:t>
            </a:r>
            <a:r>
              <a:rPr lang="fr-FR" sz="1400" dirty="0" smtClean="0"/>
              <a:t>le </a:t>
            </a:r>
            <a:r>
              <a:rPr lang="fr-FR" sz="1400" dirty="0"/>
              <a:t>même qu’à </a:t>
            </a:r>
            <a:r>
              <a:rPr lang="fr-FR" sz="1400" dirty="0" smtClean="0"/>
              <a:t>Manantenasoa sur 2 jours), et </a:t>
            </a:r>
            <a:r>
              <a:rPr lang="fr-FR" sz="1400" dirty="0"/>
              <a:t>ses 2 </a:t>
            </a:r>
            <a:r>
              <a:rPr lang="fr-FR" sz="1400" dirty="0" smtClean="0"/>
              <a:t>assistantes.</a:t>
            </a:r>
            <a:endParaRPr lang="fr-FR" sz="1400" dirty="0"/>
          </a:p>
          <a:p>
            <a:pPr marL="180975" indent="-180975" algn="just">
              <a:spcBef>
                <a:spcPts val="600"/>
              </a:spcBef>
              <a:buClr>
                <a:srgbClr val="FFC000"/>
              </a:buClr>
              <a:buFont typeface="Wingdings" panose="05000000000000000000" pitchFamily="2" charset="2"/>
              <a:buChar char="Ø"/>
            </a:pPr>
            <a:r>
              <a:rPr lang="fr-FR" sz="1400" dirty="0"/>
              <a:t>Au Centre de </a:t>
            </a:r>
            <a:r>
              <a:rPr lang="fr-FR" sz="1400" b="1" dirty="0" err="1"/>
              <a:t>Mahatsara</a:t>
            </a:r>
            <a:r>
              <a:rPr lang="fr-FR" sz="1400" dirty="0"/>
              <a:t> : 1 dispensaire et 1 maternité avec 1 médecin, 1 infirmière, 4 aides-soignantes et 2 servantes.</a:t>
            </a:r>
          </a:p>
          <a:p>
            <a:pPr marL="180975" indent="-180975" algn="just">
              <a:spcBef>
                <a:spcPts val="600"/>
              </a:spcBef>
              <a:buClr>
                <a:srgbClr val="FFC000"/>
              </a:buClr>
              <a:buFont typeface="Wingdings" panose="05000000000000000000" pitchFamily="2" charset="2"/>
              <a:buChar char="Ø"/>
            </a:pPr>
            <a:r>
              <a:rPr lang="fr-FR" sz="1400" dirty="0"/>
              <a:t>Au Centre d’</a:t>
            </a:r>
            <a:r>
              <a:rPr lang="fr-FR" sz="1400" b="1" dirty="0" err="1"/>
              <a:t>Antolojanahary</a:t>
            </a:r>
            <a:r>
              <a:rPr lang="fr-FR" sz="1400" dirty="0"/>
              <a:t> : 1 dispensaire et 1 maternité avec 3 aides-soignantes. Ce centre </a:t>
            </a:r>
            <a:r>
              <a:rPr lang="fr-FR" sz="1400" dirty="0" smtClean="0"/>
              <a:t>est dirigé par 1 </a:t>
            </a:r>
            <a:r>
              <a:rPr lang="fr-FR" sz="1400" dirty="0"/>
              <a:t>infirmière </a:t>
            </a:r>
            <a:r>
              <a:rPr lang="fr-FR" sz="1400" dirty="0" smtClean="0"/>
              <a:t>qui parvient </a:t>
            </a:r>
            <a:r>
              <a:rPr lang="fr-FR" sz="1400" dirty="0"/>
              <a:t>à faire tous les travaux d’un CSB II (Centre de Santé de Base Niveau II) comme les consultations, prescriptions médicales, accouchements, soins ; c’est une vraie chance pour l’association d’avoir une personne dévouée et très compétente pour nous aider</a:t>
            </a:r>
            <a:r>
              <a:rPr lang="fr-FR" sz="1400" dirty="0" smtClean="0"/>
              <a:t>.</a:t>
            </a:r>
          </a:p>
          <a:p>
            <a:pPr algn="just">
              <a:spcBef>
                <a:spcPts val="1200"/>
              </a:spcBef>
            </a:pPr>
            <a:r>
              <a:rPr lang="fr-FR" sz="1400" b="1" u="sng" dirty="0" smtClean="0">
                <a:solidFill>
                  <a:srgbClr val="548DD4"/>
                </a:solidFill>
              </a:rPr>
              <a:t>Les centres situés en Province :</a:t>
            </a:r>
          </a:p>
          <a:p>
            <a:pPr marL="180975" indent="-180975" algn="just">
              <a:spcBef>
                <a:spcPts val="600"/>
              </a:spcBef>
              <a:buClr>
                <a:srgbClr val="FFC000"/>
              </a:buClr>
              <a:buFont typeface="Wingdings" panose="05000000000000000000" pitchFamily="2" charset="2"/>
              <a:buChar char="Ø"/>
            </a:pPr>
            <a:r>
              <a:rPr lang="fr-FR" sz="1400" dirty="0" smtClean="0"/>
              <a:t>Au centre de </a:t>
            </a:r>
            <a:r>
              <a:rPr lang="fr-FR" sz="1400" b="1" dirty="0" smtClean="0"/>
              <a:t>Safata</a:t>
            </a:r>
            <a:r>
              <a:rPr lang="fr-FR" sz="1400" dirty="0" smtClean="0"/>
              <a:t>, à 420 km de la capitale, dans la brousse de la commune d’</a:t>
            </a:r>
            <a:r>
              <a:rPr lang="fr-FR" sz="1400" dirty="0" err="1" smtClean="0"/>
              <a:t>Alakamisy</a:t>
            </a:r>
            <a:r>
              <a:rPr lang="fr-FR" sz="1400" dirty="0" smtClean="0"/>
              <a:t> </a:t>
            </a:r>
            <a:r>
              <a:rPr lang="fr-FR" sz="1400" dirty="0" err="1" smtClean="0"/>
              <a:t>Ambohimaha</a:t>
            </a:r>
            <a:r>
              <a:rPr lang="fr-FR" sz="1400" dirty="0" smtClean="0"/>
              <a:t>, région de Fianarantsoa : 1 maternité, 1 dispensaire et 1 petit hôpital. 1 médecin, 1 sage-femme, 4 aides-soignantes et 3 servantes y travaillent. </a:t>
            </a:r>
          </a:p>
          <a:p>
            <a:pPr marL="180975" indent="-180975" algn="just">
              <a:spcBef>
                <a:spcPts val="600"/>
              </a:spcBef>
              <a:buClr>
                <a:srgbClr val="FFC000"/>
              </a:buClr>
              <a:buFont typeface="Wingdings" panose="05000000000000000000" pitchFamily="2" charset="2"/>
              <a:buChar char="Ø"/>
            </a:pPr>
            <a:r>
              <a:rPr lang="fr-FR" sz="1400" dirty="0" smtClean="0"/>
              <a:t>Au centre d’</a:t>
            </a:r>
            <a:r>
              <a:rPr lang="fr-FR" sz="1400" b="1" dirty="0" err="1" smtClean="0"/>
              <a:t>Ampitafa</a:t>
            </a:r>
            <a:r>
              <a:rPr lang="fr-FR" sz="1400" dirty="0" smtClean="0"/>
              <a:t>, à 900 km de la capitale, dans la brousse de la commune de </a:t>
            </a:r>
            <a:r>
              <a:rPr lang="fr-FR" sz="1400" dirty="0" err="1" smtClean="0"/>
              <a:t>Ranomena</a:t>
            </a:r>
            <a:r>
              <a:rPr lang="fr-FR" sz="1400" dirty="0" smtClean="0"/>
              <a:t>, région de Vangaindrano, sud-est de Madagascar : 1 maternité, 1 dispensaire et 1 petit hôpital avec 1 médecin, 1 infirmier, 1 sage-femme, 4 aides-soignantes et 2 servantes. </a:t>
            </a:r>
          </a:p>
          <a:p>
            <a:pPr marL="180975" indent="-180975" algn="just">
              <a:spcBef>
                <a:spcPts val="600"/>
              </a:spcBef>
              <a:buClr>
                <a:srgbClr val="FFC000"/>
              </a:buClr>
              <a:buFont typeface="Wingdings" panose="05000000000000000000" pitchFamily="2" charset="2"/>
              <a:buChar char="Ø"/>
            </a:pPr>
            <a:r>
              <a:rPr lang="fr-FR" sz="1400" dirty="0" smtClean="0"/>
              <a:t>Au centre de santé à </a:t>
            </a:r>
            <a:r>
              <a:rPr lang="fr-FR" sz="1400" b="1" dirty="0" err="1" smtClean="0"/>
              <a:t>Kimony</a:t>
            </a:r>
            <a:r>
              <a:rPr lang="fr-FR" sz="1400" dirty="0" smtClean="0"/>
              <a:t> près de Morondava : 1 maternité avec 1 sage-femme, une aide soignante et une servante.</a:t>
            </a:r>
          </a:p>
        </p:txBody>
      </p:sp>
      <p:sp>
        <p:nvSpPr>
          <p:cNvPr id="8" name="Rectangle 7"/>
          <p:cNvSpPr/>
          <p:nvPr/>
        </p:nvSpPr>
        <p:spPr>
          <a:xfrm>
            <a:off x="1279596" y="1173706"/>
            <a:ext cx="4056677" cy="8170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15000"/>
              </a:lnSpc>
              <a:buClr>
                <a:srgbClr val="FFFFFF"/>
              </a:buClr>
              <a:buSzPts val="1800"/>
              <a:buFont typeface="Wingdings" panose="05000000000000000000" pitchFamily="2" charset="2"/>
              <a:buChar char="ü"/>
            </a:pPr>
            <a:r>
              <a:rPr lang="fr-FR" sz="1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7</a:t>
            </a:r>
            <a:r>
              <a:rPr lang="fr-FR" sz="1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r>
              <a:rPr lang="fr-FR" sz="1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dispensaires</a:t>
            </a:r>
          </a:p>
          <a:p>
            <a:pPr marL="285750" lvl="0" indent="-285750">
              <a:lnSpc>
                <a:spcPct val="115000"/>
              </a:lnSpc>
              <a:buClr>
                <a:srgbClr val="FFFFFF"/>
              </a:buClr>
              <a:buSzPts val="1800"/>
              <a:buFont typeface="Wingdings" panose="05000000000000000000" pitchFamily="2" charset="2"/>
              <a:buChar char="ü"/>
            </a:pPr>
            <a:r>
              <a:rPr lang="fr-FR" sz="14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71 emplois médicaux</a:t>
            </a:r>
          </a:p>
          <a:p>
            <a:pPr marL="285750" lvl="0" indent="-285750">
              <a:lnSpc>
                <a:spcPct val="115000"/>
              </a:lnSpc>
              <a:buClr>
                <a:srgbClr val="FFFFFF"/>
              </a:buClr>
              <a:buSzPts val="1800"/>
              <a:buFont typeface="Wingdings" panose="05000000000000000000" pitchFamily="2" charset="2"/>
              <a:buChar char="ü"/>
            </a:pPr>
            <a:r>
              <a:rPr lang="fr-FR" sz="1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Des dépenses de santé </a:t>
            </a:r>
            <a:r>
              <a:rPr lang="fr-FR" sz="1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de </a:t>
            </a:r>
            <a:r>
              <a:rPr lang="fr-FR" sz="1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115 276 €</a:t>
            </a:r>
            <a:endParaRPr lang="fr-FR" sz="1400" b="1"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9389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92125" y="2475436"/>
            <a:ext cx="6085441" cy="7294305"/>
          </a:xfrm>
          <a:prstGeom prst="rect">
            <a:avLst/>
          </a:prstGeom>
          <a:noFill/>
        </p:spPr>
        <p:txBody>
          <a:bodyPr wrap="square" rtlCol="0">
            <a:spAutoFit/>
          </a:bodyPr>
          <a:lstStyle/>
          <a:p>
            <a:pPr algn="just">
              <a:spcBef>
                <a:spcPts val="1200"/>
              </a:spcBef>
            </a:pPr>
            <a:r>
              <a:rPr lang="fr-FR" sz="1400" b="1" dirty="0" smtClean="0"/>
              <a:t>Les frais de </a:t>
            </a:r>
            <a:r>
              <a:rPr lang="fr-FR" sz="1400" b="1" dirty="0"/>
              <a:t>santé</a:t>
            </a:r>
            <a:r>
              <a:rPr lang="fr-FR" sz="1400" dirty="0"/>
              <a:t> comprennent l’achat de médicaments dans les centrales </a:t>
            </a:r>
            <a:r>
              <a:rPr lang="fr-FR" sz="1400" dirty="0" smtClean="0"/>
              <a:t>d’achats ou dans </a:t>
            </a:r>
            <a:r>
              <a:rPr lang="fr-FR" sz="1400" dirty="0"/>
              <a:t>les </a:t>
            </a:r>
            <a:r>
              <a:rPr lang="fr-FR" sz="1400" dirty="0" smtClean="0"/>
              <a:t>pharmacies (pour </a:t>
            </a:r>
            <a:r>
              <a:rPr lang="fr-FR" sz="1400" dirty="0"/>
              <a:t>les médicaments </a:t>
            </a:r>
            <a:r>
              <a:rPr lang="fr-FR" sz="1400" dirty="0" smtClean="0"/>
              <a:t>spécifiques), </a:t>
            </a:r>
            <a:r>
              <a:rPr lang="fr-FR" sz="1400" dirty="0"/>
              <a:t>les frais d’hospitalisation et </a:t>
            </a:r>
            <a:r>
              <a:rPr lang="fr-FR" sz="1400" dirty="0" smtClean="0"/>
              <a:t>de soins</a:t>
            </a:r>
            <a:r>
              <a:rPr lang="fr-FR" sz="1400" dirty="0"/>
              <a:t>, les analyses, radios, scanners, opérations chirurgicales, chimiothérapies. </a:t>
            </a:r>
            <a:r>
              <a:rPr lang="fr-FR" sz="1400" b="1" dirty="0"/>
              <a:t>Soit en </a:t>
            </a:r>
            <a:r>
              <a:rPr lang="fr-FR" sz="1400" b="1" dirty="0" smtClean="0"/>
              <a:t>2017, </a:t>
            </a:r>
            <a:r>
              <a:rPr lang="fr-FR" sz="1400" b="1" dirty="0"/>
              <a:t>un </a:t>
            </a:r>
            <a:r>
              <a:rPr lang="fr-FR" sz="1400" b="1" dirty="0" smtClean="0"/>
              <a:t>coût total </a:t>
            </a:r>
            <a:r>
              <a:rPr lang="fr-FR" sz="1400" b="1" dirty="0"/>
              <a:t>de </a:t>
            </a:r>
            <a:r>
              <a:rPr lang="fr-FR" sz="1400" b="1" dirty="0" smtClean="0"/>
              <a:t>115 276 € </a:t>
            </a:r>
            <a:r>
              <a:rPr lang="fr-FR" sz="1400" dirty="0" smtClean="0"/>
              <a:t>(1€ = 3650 </a:t>
            </a:r>
            <a:r>
              <a:rPr lang="fr-FR" sz="1400" dirty="0" err="1"/>
              <a:t>A</a:t>
            </a:r>
            <a:r>
              <a:rPr lang="fr-FR" sz="1400" dirty="0" err="1" smtClean="0"/>
              <a:t>riary</a:t>
            </a:r>
            <a:r>
              <a:rPr lang="fr-FR" sz="1400" dirty="0" smtClean="0"/>
              <a:t>) </a:t>
            </a:r>
            <a:r>
              <a:rPr lang="fr-FR" sz="1400" dirty="0"/>
              <a:t>(contre </a:t>
            </a:r>
            <a:r>
              <a:rPr lang="fr-FR" sz="1400" dirty="0" smtClean="0"/>
              <a:t>105 310 </a:t>
            </a:r>
            <a:r>
              <a:rPr lang="fr-FR" sz="1400" dirty="0"/>
              <a:t>€ en </a:t>
            </a:r>
            <a:r>
              <a:rPr lang="fr-FR" sz="1400" dirty="0" smtClean="0"/>
              <a:t>2016). </a:t>
            </a:r>
            <a:r>
              <a:rPr lang="fr-FR" sz="1400" dirty="0"/>
              <a:t>Tous ces frais sont sans compter le salaire du personnel médical et les déplacements</a:t>
            </a:r>
            <a:r>
              <a:rPr lang="fr-FR" sz="1400" dirty="0" smtClean="0"/>
              <a:t>. Cette année, les demandes d’aide ont été beaucoup plus nombreuses, les achats de médicaments, les frais d’opérations ou les frais de chimiothérapies augmentent considérablement.</a:t>
            </a:r>
          </a:p>
          <a:p>
            <a:pPr algn="just">
              <a:spcBef>
                <a:spcPts val="600"/>
              </a:spcBef>
            </a:pPr>
            <a:r>
              <a:rPr lang="fr-FR" sz="1400" b="1" dirty="0" smtClean="0"/>
              <a:t>La Fondation MERIEUX </a:t>
            </a:r>
            <a:r>
              <a:rPr lang="fr-FR" sz="1400" dirty="0" smtClean="0"/>
              <a:t>participent grandement aux achats de médicaments et de soins spécifiques, c’est une grande aide pour nous et nous les remercions vraiment de leur générosité pour nos malades.</a:t>
            </a:r>
            <a:endParaRPr lang="fr-FR" sz="1400" dirty="0"/>
          </a:p>
          <a:p>
            <a:pPr algn="just">
              <a:spcBef>
                <a:spcPts val="600"/>
              </a:spcBef>
            </a:pPr>
            <a:r>
              <a:rPr lang="fr-FR" sz="1400" b="1" dirty="0"/>
              <a:t>Beaucoup de personnes venant de province</a:t>
            </a:r>
            <a:r>
              <a:rPr lang="fr-FR" sz="1400" dirty="0"/>
              <a:t> </a:t>
            </a:r>
            <a:r>
              <a:rPr lang="fr-FR" sz="1400" b="1" dirty="0"/>
              <a:t>mais également des environs de la capitale</a:t>
            </a:r>
            <a:r>
              <a:rPr lang="fr-FR" sz="1400" dirty="0"/>
              <a:t>, nous demandent de les aider financièrement pour les mêmes besoins. Leur état est souvent très grave et nécessite notre aide ; ils tentent tous leur chance pour rester encore en vie dans ce monde si dur. </a:t>
            </a:r>
            <a:r>
              <a:rPr lang="fr-FR" sz="1400" dirty="0" smtClean="0"/>
              <a:t>Souvent ce sont des demandes qui concernent des traitements lourds et de longue durée comme des opérations chirurgicales ou des chimiothérapie. </a:t>
            </a:r>
          </a:p>
          <a:p>
            <a:pPr algn="just">
              <a:spcBef>
                <a:spcPts val="600"/>
              </a:spcBef>
            </a:pPr>
            <a:r>
              <a:rPr lang="fr-FR" sz="1400" dirty="0" smtClean="0"/>
              <a:t>Les </a:t>
            </a:r>
            <a:r>
              <a:rPr lang="fr-FR" sz="1400" dirty="0"/>
              <a:t>agents de santé continuent et consacrent beaucoup de temps à faire de la </a:t>
            </a:r>
            <a:r>
              <a:rPr lang="fr-FR" sz="1400" b="1" dirty="0"/>
              <a:t>prévention sanitaire</a:t>
            </a:r>
            <a:r>
              <a:rPr lang="fr-FR" sz="1400" dirty="0"/>
              <a:t> pour lutter contre les diarrhées, la peste, la tuberculose, la grippe et le paludisme, etc., dispensant des conseils d’hygiène corporelle et alimentaire, de salubrité personnelle (propreté des maisons) et publique (entretien des rues et évacuation des ordures). Grâce à tout cela, nous avons observé une </a:t>
            </a:r>
            <a:r>
              <a:rPr lang="fr-FR" sz="1400" b="1" dirty="0"/>
              <a:t>régression de certaines maladies</a:t>
            </a:r>
            <a:r>
              <a:rPr lang="fr-FR" sz="1400" dirty="0"/>
              <a:t> comme la diarrhée qui était plus chronique autrefois, mais par contre on observe une </a:t>
            </a:r>
            <a:r>
              <a:rPr lang="fr-FR" sz="1400" b="1" dirty="0"/>
              <a:t>recrudescence de la </a:t>
            </a:r>
            <a:r>
              <a:rPr lang="fr-FR" sz="1400" b="1" dirty="0" smtClean="0"/>
              <a:t>tuberculose</a:t>
            </a:r>
            <a:r>
              <a:rPr lang="fr-FR" sz="1400" dirty="0"/>
              <a:t>.</a:t>
            </a:r>
            <a:endParaRPr lang="fr-FR" sz="1400" b="1" dirty="0">
              <a:solidFill>
                <a:srgbClr val="00B050"/>
              </a:solidFill>
            </a:endParaRPr>
          </a:p>
          <a:p>
            <a:pPr algn="just">
              <a:spcBef>
                <a:spcPts val="600"/>
              </a:spcBef>
            </a:pPr>
            <a:r>
              <a:rPr lang="fr-FR" sz="1400" dirty="0" smtClean="0"/>
              <a:t>Mais certains </a:t>
            </a:r>
            <a:r>
              <a:rPr lang="fr-FR" sz="1400" b="1" dirty="0" smtClean="0"/>
              <a:t>problèmes </a:t>
            </a:r>
            <a:r>
              <a:rPr lang="fr-FR" sz="1400" b="1" dirty="0"/>
              <a:t>sanitaires et d’hygiène</a:t>
            </a:r>
            <a:r>
              <a:rPr lang="fr-FR" sz="1400" dirty="0"/>
              <a:t> restent importants, malgré nos efforts de prévention. </a:t>
            </a:r>
            <a:r>
              <a:rPr lang="fr-FR" sz="1400" b="1" dirty="0" smtClean="0"/>
              <a:t>La </a:t>
            </a:r>
            <a:r>
              <a:rPr lang="fr-FR" sz="1400" b="1" dirty="0"/>
              <a:t>décharge </a:t>
            </a:r>
            <a:r>
              <a:rPr lang="fr-FR" sz="1400" b="1" dirty="0" smtClean="0"/>
              <a:t>reste, par exemple, </a:t>
            </a:r>
            <a:r>
              <a:rPr lang="fr-FR" sz="1400" b="1" dirty="0"/>
              <a:t>un problème sanitaire en soi et pose toujours des problèmes récurrents</a:t>
            </a:r>
            <a:r>
              <a:rPr lang="fr-FR" sz="1400" dirty="0"/>
              <a:t>, les camions déposent les déchets au bord de nos écoles, alors qu’il faudrait les entasser plus loin. Les odeurs, fortes et nauséabondes, causent pour toute la population d’</a:t>
            </a:r>
            <a:r>
              <a:rPr lang="fr-FR" sz="1400" dirty="0" err="1"/>
              <a:t>Andralanitra</a:t>
            </a:r>
            <a:r>
              <a:rPr lang="fr-FR" sz="1400" dirty="0"/>
              <a:t>, d’</a:t>
            </a:r>
            <a:r>
              <a:rPr lang="fr-FR" sz="1400" dirty="0" err="1"/>
              <a:t>Ambaniala</a:t>
            </a:r>
            <a:r>
              <a:rPr lang="fr-FR" sz="1400" dirty="0"/>
              <a:t> et d’</a:t>
            </a:r>
            <a:r>
              <a:rPr lang="fr-FR" sz="1400" dirty="0" err="1"/>
              <a:t>Antaninarenina</a:t>
            </a:r>
            <a:r>
              <a:rPr lang="fr-FR" sz="1400" dirty="0"/>
              <a:t>, des maux de tête, de ventre et des nausées</a:t>
            </a:r>
            <a:r>
              <a:rPr lang="fr-FR" sz="1400" dirty="0" smtClean="0"/>
              <a:t>.</a:t>
            </a:r>
            <a:endParaRPr lang="fr-FR" sz="1400" b="1" dirty="0">
              <a:solidFill>
                <a:srgbClr val="FF0000"/>
              </a:solidFill>
            </a:endParaRPr>
          </a:p>
        </p:txBody>
      </p:sp>
      <p:sp>
        <p:nvSpPr>
          <p:cNvPr id="5" name="Espace réservé du numéro de diapositive 4"/>
          <p:cNvSpPr>
            <a:spLocks noGrp="1"/>
          </p:cNvSpPr>
          <p:nvPr>
            <p:ph type="sldNum" sz="quarter" idx="12"/>
          </p:nvPr>
        </p:nvSpPr>
        <p:spPr/>
        <p:txBody>
          <a:bodyPr/>
          <a:lstStyle/>
          <a:p>
            <a:fld id="{EF35D79D-D0B9-4A08-8ACD-DD30A32CD19C}" type="slidenum">
              <a:rPr lang="fr-FR" smtClean="0"/>
              <a:pPr/>
              <a:t>21</a:t>
            </a:fld>
            <a:endParaRPr lang="fr-FR" dirty="0"/>
          </a:p>
        </p:txBody>
      </p:sp>
      <p:pic>
        <p:nvPicPr>
          <p:cNvPr id="6" name="Image 5" descr="hopital.jpg"/>
          <p:cNvPicPr>
            <a:picLocks noChangeAspect="1"/>
          </p:cNvPicPr>
          <p:nvPr/>
        </p:nvPicPr>
        <p:blipFill>
          <a:blip r:embed="rId3" cstate="print"/>
          <a:srcRect b="26445"/>
          <a:stretch>
            <a:fillRect/>
          </a:stretch>
        </p:blipFill>
        <p:spPr>
          <a:xfrm>
            <a:off x="730517" y="1138259"/>
            <a:ext cx="2320119" cy="1274921"/>
          </a:xfrm>
          <a:prstGeom prst="rect">
            <a:avLst/>
          </a:prstGeom>
          <a:ln w="28575">
            <a:solidFill>
              <a:schemeClr val="accent1"/>
            </a:solidFill>
          </a:ln>
        </p:spPr>
      </p:pic>
      <p:sp>
        <p:nvSpPr>
          <p:cNvPr id="7" name="ZoneTexte 6"/>
          <p:cNvSpPr txBox="1"/>
          <p:nvPr/>
        </p:nvSpPr>
        <p:spPr>
          <a:xfrm>
            <a:off x="492125" y="349161"/>
            <a:ext cx="6085441" cy="738664"/>
          </a:xfrm>
          <a:prstGeom prst="rect">
            <a:avLst/>
          </a:prstGeom>
          <a:noFill/>
        </p:spPr>
        <p:txBody>
          <a:bodyPr wrap="square" rtlCol="0">
            <a:spAutoFit/>
          </a:bodyPr>
          <a:lstStyle/>
          <a:p>
            <a:pPr algn="just">
              <a:spcBef>
                <a:spcPts val="600"/>
              </a:spcBef>
            </a:pPr>
            <a:r>
              <a:rPr lang="fr-FR" sz="1400" b="1" dirty="0">
                <a:solidFill>
                  <a:srgbClr val="548DD4"/>
                </a:solidFill>
              </a:rPr>
              <a:t>Le personnel médical au sein de l’association, toutes régions confondues, dénombre </a:t>
            </a:r>
            <a:r>
              <a:rPr lang="fr-FR" sz="1400" b="1" dirty="0" smtClean="0">
                <a:solidFill>
                  <a:srgbClr val="548DD4"/>
                </a:solidFill>
              </a:rPr>
              <a:t>71 </a:t>
            </a:r>
            <a:r>
              <a:rPr lang="fr-FR" sz="1400" b="1" dirty="0">
                <a:solidFill>
                  <a:srgbClr val="548DD4"/>
                </a:solidFill>
              </a:rPr>
              <a:t>personnes, et continue à œuvrer au service de santé de base. </a:t>
            </a:r>
            <a:endParaRPr lang="fr-FR" sz="1400" dirty="0">
              <a:solidFill>
                <a:srgbClr val="548DD4"/>
              </a:solidFill>
            </a:endParaRPr>
          </a:p>
        </p:txBody>
      </p:sp>
      <p:sp>
        <p:nvSpPr>
          <p:cNvPr id="8" name="ZoneTexte 7"/>
          <p:cNvSpPr txBox="1"/>
          <p:nvPr/>
        </p:nvSpPr>
        <p:spPr>
          <a:xfrm>
            <a:off x="3195894" y="1074718"/>
            <a:ext cx="3252201" cy="1384995"/>
          </a:xfrm>
          <a:prstGeom prst="rect">
            <a:avLst/>
          </a:prstGeom>
          <a:noFill/>
        </p:spPr>
        <p:txBody>
          <a:bodyPr wrap="square" rtlCol="0">
            <a:spAutoFit/>
          </a:bodyPr>
          <a:lstStyle/>
          <a:p>
            <a:pPr algn="just">
              <a:spcBef>
                <a:spcPts val="1200"/>
              </a:spcBef>
            </a:pPr>
            <a:r>
              <a:rPr lang="fr-FR" sz="1400" dirty="0" smtClean="0"/>
              <a:t>Grâce à ces centres de santé de base d’Akamasoa, plusieurs milliers de personnes sont sauvées. Les personnes aux alentours des villages d’Akamasoa en bénéficient aussi, l’association ne pouvant refuser leurs demandes. </a:t>
            </a:r>
            <a:endParaRPr lang="fr-FR" dirty="0"/>
          </a:p>
        </p:txBody>
      </p:sp>
    </p:spTree>
    <p:extLst>
      <p:ext uri="{BB962C8B-B14F-4D97-AF65-F5344CB8AC3E}">
        <p14:creationId xmlns:p14="http://schemas.microsoft.com/office/powerpoint/2010/main" val="3385523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EF35D79D-D0B9-4A08-8ACD-DD30A32CD19C}" type="slidenum">
              <a:rPr lang="fr-FR" smtClean="0"/>
              <a:pPr/>
              <a:t>22</a:t>
            </a:fld>
            <a:endParaRPr lang="fr-FR" dirty="0"/>
          </a:p>
        </p:txBody>
      </p:sp>
      <p:sp>
        <p:nvSpPr>
          <p:cNvPr id="19" name="Rectangle 18"/>
          <p:cNvSpPr/>
          <p:nvPr/>
        </p:nvSpPr>
        <p:spPr>
          <a:xfrm>
            <a:off x="654080" y="555547"/>
            <a:ext cx="5568480" cy="2301646"/>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u="sng" dirty="0" smtClean="0"/>
              <a:t>2017 en quelques chiffres :</a:t>
            </a:r>
          </a:p>
          <a:p>
            <a:pPr marL="285750" indent="-285750">
              <a:buFont typeface="Wingdings" panose="05000000000000000000" pitchFamily="2" charset="2"/>
              <a:buChar char="ü"/>
            </a:pPr>
            <a:r>
              <a:rPr lang="fr-FR" sz="1400" b="1" dirty="0" smtClean="0">
                <a:solidFill>
                  <a:schemeClr val="bg1"/>
                </a:solidFill>
              </a:rPr>
              <a:t>Consultations </a:t>
            </a:r>
            <a:r>
              <a:rPr lang="fr-FR" sz="1400" b="1" dirty="0">
                <a:solidFill>
                  <a:schemeClr val="bg1"/>
                </a:solidFill>
              </a:rPr>
              <a:t>médicales : </a:t>
            </a:r>
            <a:r>
              <a:rPr lang="fr-FR" sz="1400" b="1" dirty="0" smtClean="0">
                <a:solidFill>
                  <a:schemeClr val="bg1"/>
                </a:solidFill>
              </a:rPr>
              <a:t>42 200</a:t>
            </a:r>
            <a:endParaRPr lang="fr-FR" sz="1400" dirty="0">
              <a:solidFill>
                <a:schemeClr val="bg1"/>
              </a:solidFill>
            </a:endParaRPr>
          </a:p>
          <a:p>
            <a:pPr marL="285750" indent="-285750">
              <a:buFont typeface="Wingdings" panose="05000000000000000000" pitchFamily="2" charset="2"/>
              <a:buChar char="ü"/>
            </a:pPr>
            <a:r>
              <a:rPr lang="fr-FR" sz="1400" b="1" dirty="0" smtClean="0">
                <a:solidFill>
                  <a:schemeClr val="bg1"/>
                </a:solidFill>
              </a:rPr>
              <a:t>Consultations </a:t>
            </a:r>
            <a:r>
              <a:rPr lang="fr-FR" sz="1400" b="1" dirty="0">
                <a:solidFill>
                  <a:schemeClr val="bg1"/>
                </a:solidFill>
              </a:rPr>
              <a:t>prénatales : </a:t>
            </a:r>
            <a:r>
              <a:rPr lang="fr-FR" sz="1400" b="1" dirty="0" smtClean="0">
                <a:solidFill>
                  <a:schemeClr val="bg1"/>
                </a:solidFill>
              </a:rPr>
              <a:t>2 150 réalisées</a:t>
            </a:r>
          </a:p>
          <a:p>
            <a:pPr marL="285750" indent="-285750">
              <a:buFont typeface="Wingdings" panose="05000000000000000000" pitchFamily="2" charset="2"/>
              <a:buChar char="ü"/>
            </a:pPr>
            <a:r>
              <a:rPr lang="fr-FR" sz="1400" b="1" dirty="0">
                <a:solidFill>
                  <a:schemeClr val="bg1"/>
                </a:solidFill>
              </a:rPr>
              <a:t>Echographie et Sérologie au centre de </a:t>
            </a:r>
            <a:r>
              <a:rPr lang="fr-FR" sz="1400" b="1" dirty="0" smtClean="0">
                <a:solidFill>
                  <a:schemeClr val="bg1"/>
                </a:solidFill>
              </a:rPr>
              <a:t>Manantenasoa : 1 985 femmes enceintes</a:t>
            </a:r>
            <a:endParaRPr lang="fr-FR" sz="1400" dirty="0">
              <a:solidFill>
                <a:schemeClr val="bg1"/>
              </a:solidFill>
            </a:endParaRPr>
          </a:p>
          <a:p>
            <a:pPr marL="285750" indent="-285750">
              <a:buFont typeface="Wingdings" panose="05000000000000000000" pitchFamily="2" charset="2"/>
              <a:buChar char="ü"/>
            </a:pPr>
            <a:r>
              <a:rPr lang="fr-FR" sz="1400" b="1" dirty="0">
                <a:solidFill>
                  <a:schemeClr val="bg1"/>
                </a:solidFill>
              </a:rPr>
              <a:t>En Maternité : </a:t>
            </a:r>
            <a:r>
              <a:rPr lang="fr-FR" sz="1400" b="1" dirty="0" smtClean="0">
                <a:solidFill>
                  <a:schemeClr val="bg1"/>
                </a:solidFill>
              </a:rPr>
              <a:t>510 </a:t>
            </a:r>
            <a:r>
              <a:rPr lang="fr-FR" sz="1400" b="1" dirty="0">
                <a:solidFill>
                  <a:schemeClr val="bg1"/>
                </a:solidFill>
              </a:rPr>
              <a:t>accouchements réalisés</a:t>
            </a:r>
            <a:endParaRPr lang="fr-FR" sz="1400" dirty="0">
              <a:solidFill>
                <a:schemeClr val="bg1"/>
              </a:solidFill>
            </a:endParaRPr>
          </a:p>
          <a:p>
            <a:pPr marL="285750" indent="-285750">
              <a:buFont typeface="Wingdings" panose="05000000000000000000" pitchFamily="2" charset="2"/>
              <a:buChar char="ü"/>
            </a:pPr>
            <a:r>
              <a:rPr lang="fr-FR" sz="1400" b="1" dirty="0" smtClean="0">
                <a:solidFill>
                  <a:schemeClr val="bg1"/>
                </a:solidFill>
              </a:rPr>
              <a:t>Enfants </a:t>
            </a:r>
            <a:r>
              <a:rPr lang="fr-FR" sz="1400" b="1" dirty="0">
                <a:solidFill>
                  <a:schemeClr val="bg1"/>
                </a:solidFill>
              </a:rPr>
              <a:t>pesés : </a:t>
            </a:r>
            <a:r>
              <a:rPr lang="fr-FR" sz="1400" b="1" dirty="0" smtClean="0">
                <a:solidFill>
                  <a:schemeClr val="bg1"/>
                </a:solidFill>
              </a:rPr>
              <a:t>3 230</a:t>
            </a:r>
            <a:endParaRPr lang="fr-FR" sz="1400" dirty="0">
              <a:solidFill>
                <a:schemeClr val="bg1"/>
              </a:solidFill>
            </a:endParaRPr>
          </a:p>
          <a:p>
            <a:pPr marL="285750" indent="-285750">
              <a:buFont typeface="Wingdings" panose="05000000000000000000" pitchFamily="2" charset="2"/>
              <a:buChar char="ü"/>
            </a:pPr>
            <a:r>
              <a:rPr lang="fr-FR" sz="1400" b="1" dirty="0" smtClean="0">
                <a:solidFill>
                  <a:schemeClr val="bg1"/>
                </a:solidFill>
              </a:rPr>
              <a:t>Vaccinations</a:t>
            </a:r>
            <a:r>
              <a:rPr lang="fr-FR" sz="1400" b="1" dirty="0">
                <a:solidFill>
                  <a:schemeClr val="bg1"/>
                </a:solidFill>
              </a:rPr>
              <a:t> </a:t>
            </a:r>
            <a:r>
              <a:rPr lang="fr-FR" sz="1400" b="1" dirty="0" smtClean="0">
                <a:solidFill>
                  <a:schemeClr val="bg1"/>
                </a:solidFill>
              </a:rPr>
              <a:t>:</a:t>
            </a:r>
            <a:r>
              <a:rPr lang="fr-FR" sz="1400" b="1" dirty="0">
                <a:solidFill>
                  <a:schemeClr val="bg1"/>
                </a:solidFill>
              </a:rPr>
              <a:t> </a:t>
            </a:r>
            <a:r>
              <a:rPr lang="fr-FR" sz="1400" b="1" dirty="0" smtClean="0">
                <a:solidFill>
                  <a:schemeClr val="bg1"/>
                </a:solidFill>
              </a:rPr>
              <a:t>12 020 vaccins </a:t>
            </a:r>
            <a:r>
              <a:rPr lang="fr-FR" sz="1400" b="1" dirty="0">
                <a:solidFill>
                  <a:schemeClr val="bg1"/>
                </a:solidFill>
              </a:rPr>
              <a:t>réalisés</a:t>
            </a:r>
            <a:endParaRPr lang="fr-FR" sz="1400" dirty="0">
              <a:solidFill>
                <a:schemeClr val="bg1"/>
              </a:solidFill>
            </a:endParaRPr>
          </a:p>
          <a:p>
            <a:pPr marL="285750" indent="-285750">
              <a:buFont typeface="Wingdings" panose="05000000000000000000" pitchFamily="2" charset="2"/>
              <a:buChar char="ü"/>
            </a:pPr>
            <a:r>
              <a:rPr lang="fr-FR" sz="1400" b="1" dirty="0" smtClean="0">
                <a:solidFill>
                  <a:schemeClr val="bg1"/>
                </a:solidFill>
              </a:rPr>
              <a:t>Dentisterie </a:t>
            </a:r>
            <a:r>
              <a:rPr lang="fr-FR" sz="1400" b="1" dirty="0">
                <a:solidFill>
                  <a:schemeClr val="bg1"/>
                </a:solidFill>
              </a:rPr>
              <a:t>de Manantenasoa </a:t>
            </a:r>
            <a:r>
              <a:rPr lang="fr-FR" sz="1400" b="1" dirty="0" smtClean="0">
                <a:solidFill>
                  <a:schemeClr val="bg1"/>
                </a:solidFill>
              </a:rPr>
              <a:t>:</a:t>
            </a:r>
            <a:r>
              <a:rPr lang="fr-FR" sz="1400" b="1" dirty="0">
                <a:solidFill>
                  <a:schemeClr val="bg1"/>
                </a:solidFill>
              </a:rPr>
              <a:t> </a:t>
            </a:r>
            <a:r>
              <a:rPr lang="fr-FR" sz="1400" b="1" dirty="0" smtClean="0">
                <a:solidFill>
                  <a:schemeClr val="bg1"/>
                </a:solidFill>
              </a:rPr>
              <a:t>2 115 patients</a:t>
            </a:r>
            <a:endParaRPr lang="fr-FR" sz="1400" dirty="0">
              <a:solidFill>
                <a:schemeClr val="bg1"/>
              </a:solidFill>
            </a:endParaRPr>
          </a:p>
        </p:txBody>
      </p:sp>
      <p:pic>
        <p:nvPicPr>
          <p:cNvPr id="7" name="Image 6" descr="santé 2.jpg"/>
          <p:cNvPicPr>
            <a:picLocks noChangeAspect="1"/>
          </p:cNvPicPr>
          <p:nvPr/>
        </p:nvPicPr>
        <p:blipFill>
          <a:blip r:embed="rId3" cstate="screen"/>
          <a:srcRect l="5621" t="11128" b="10766"/>
          <a:stretch>
            <a:fillRect/>
          </a:stretch>
        </p:blipFill>
        <p:spPr>
          <a:xfrm>
            <a:off x="550149" y="4110839"/>
            <a:ext cx="3134749" cy="1945706"/>
          </a:xfrm>
          <a:prstGeom prst="rect">
            <a:avLst/>
          </a:prstGeom>
          <a:ln w="28575">
            <a:solidFill>
              <a:schemeClr val="accent1"/>
            </a:solidFill>
          </a:ln>
        </p:spPr>
      </p:pic>
      <p:sp>
        <p:nvSpPr>
          <p:cNvPr id="8" name="ZoneTexte 7"/>
          <p:cNvSpPr txBox="1"/>
          <p:nvPr/>
        </p:nvSpPr>
        <p:spPr>
          <a:xfrm>
            <a:off x="513252" y="3076584"/>
            <a:ext cx="6085441" cy="954107"/>
          </a:xfrm>
          <a:prstGeom prst="rect">
            <a:avLst/>
          </a:prstGeom>
          <a:noFill/>
        </p:spPr>
        <p:txBody>
          <a:bodyPr wrap="square" rtlCol="0">
            <a:spAutoFit/>
          </a:bodyPr>
          <a:lstStyle/>
          <a:p>
            <a:r>
              <a:rPr lang="fr-FR" sz="1400" dirty="0" smtClean="0"/>
              <a:t>Le 28 février 2017 a eu lieu </a:t>
            </a:r>
            <a:r>
              <a:rPr lang="fr-FR" sz="1400" b="1" dirty="0" smtClean="0"/>
              <a:t>l’inauguration de la Maternité de Manantenasoa </a:t>
            </a:r>
            <a:r>
              <a:rPr lang="fr-FR" sz="1400" dirty="0" smtClean="0"/>
              <a:t>en présence du Prince Albert II de Monaco et de Donatella de Filippo </a:t>
            </a:r>
            <a:r>
              <a:rPr lang="fr-FR" sz="1400" dirty="0" err="1" smtClean="0"/>
              <a:t>Campioni</a:t>
            </a:r>
            <a:r>
              <a:rPr lang="fr-FR" sz="1400" dirty="0" smtClean="0"/>
              <a:t>, Présidente de Monaco Aide et Présence.  C’est eux qui ont financé la construction de cette maternité en 2016.</a:t>
            </a:r>
          </a:p>
        </p:txBody>
      </p:sp>
      <p:sp>
        <p:nvSpPr>
          <p:cNvPr id="9" name="ZoneTexte 8"/>
          <p:cNvSpPr txBox="1"/>
          <p:nvPr/>
        </p:nvSpPr>
        <p:spPr>
          <a:xfrm>
            <a:off x="513252" y="6245136"/>
            <a:ext cx="6085441" cy="954107"/>
          </a:xfrm>
          <a:prstGeom prst="rect">
            <a:avLst/>
          </a:prstGeom>
          <a:noFill/>
        </p:spPr>
        <p:txBody>
          <a:bodyPr wrap="square" rtlCol="0">
            <a:spAutoFit/>
          </a:bodyPr>
          <a:lstStyle/>
          <a:p>
            <a:r>
              <a:rPr lang="fr-FR" sz="1400" dirty="0" smtClean="0"/>
              <a:t>Une Cérémonie de </a:t>
            </a:r>
            <a:r>
              <a:rPr lang="fr-FR" sz="1400" b="1" dirty="0" smtClean="0"/>
              <a:t>la Journée de la santé bucco-dentaire </a:t>
            </a:r>
            <a:r>
              <a:rPr lang="fr-FR" sz="1400" dirty="0" smtClean="0"/>
              <a:t>à Akamasoa a eu lieu le 16 juin  2017 en présence du député d’</a:t>
            </a:r>
            <a:r>
              <a:rPr lang="fr-FR" sz="1400" dirty="0" err="1" smtClean="0"/>
              <a:t>Avaradrano</a:t>
            </a:r>
            <a:r>
              <a:rPr lang="fr-FR" sz="1400" dirty="0" smtClean="0"/>
              <a:t>, et des médecins du district de la santé publique d’</a:t>
            </a:r>
            <a:r>
              <a:rPr lang="fr-FR" sz="1400" dirty="0" err="1" smtClean="0"/>
              <a:t>Avaradrano</a:t>
            </a:r>
            <a:r>
              <a:rPr lang="fr-FR" sz="1400" dirty="0" smtClean="0"/>
              <a:t>. 789 personnes ont été sensibilisées à cette occasion.</a:t>
            </a:r>
          </a:p>
        </p:txBody>
      </p:sp>
      <p:pic>
        <p:nvPicPr>
          <p:cNvPr id="10" name="Image 9" descr="sante 3.jpg"/>
          <p:cNvPicPr>
            <a:picLocks noChangeAspect="1"/>
          </p:cNvPicPr>
          <p:nvPr/>
        </p:nvPicPr>
        <p:blipFill>
          <a:blip r:embed="rId4" cstate="print"/>
          <a:stretch>
            <a:fillRect/>
          </a:stretch>
        </p:blipFill>
        <p:spPr>
          <a:xfrm>
            <a:off x="3903262" y="4094325"/>
            <a:ext cx="2622266" cy="1966700"/>
          </a:xfrm>
          <a:prstGeom prst="rect">
            <a:avLst/>
          </a:prstGeom>
          <a:ln w="28575">
            <a:solidFill>
              <a:schemeClr val="accent1"/>
            </a:solidFill>
          </a:ln>
        </p:spPr>
      </p:pic>
      <p:pic>
        <p:nvPicPr>
          <p:cNvPr id="11" name="Image 10" descr="DENTISTE.jpg"/>
          <p:cNvPicPr>
            <a:picLocks noChangeAspect="1"/>
          </p:cNvPicPr>
          <p:nvPr/>
        </p:nvPicPr>
        <p:blipFill>
          <a:blip r:embed="rId5"/>
          <a:srcRect t="27307"/>
          <a:stretch>
            <a:fillRect/>
          </a:stretch>
        </p:blipFill>
        <p:spPr>
          <a:xfrm>
            <a:off x="1364776" y="7274254"/>
            <a:ext cx="4162097" cy="2260315"/>
          </a:xfrm>
          <a:prstGeom prst="rect">
            <a:avLst/>
          </a:prstGeom>
          <a:ln w="28575">
            <a:solidFill>
              <a:schemeClr val="accent1"/>
            </a:solidFill>
          </a:ln>
        </p:spPr>
      </p:pic>
    </p:spTree>
    <p:extLst>
      <p:ext uri="{BB962C8B-B14F-4D97-AF65-F5344CB8AC3E}">
        <p14:creationId xmlns:p14="http://schemas.microsoft.com/office/powerpoint/2010/main" val="2645584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23</a:t>
            </a:fld>
            <a:endParaRPr lang="fr-FR"/>
          </a:p>
        </p:txBody>
      </p:sp>
      <p:sp>
        <p:nvSpPr>
          <p:cNvPr id="6" name="Rectangle 5"/>
          <p:cNvSpPr/>
          <p:nvPr/>
        </p:nvSpPr>
        <p:spPr>
          <a:xfrm>
            <a:off x="965807" y="1065263"/>
            <a:ext cx="4914144" cy="168996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15000"/>
              </a:lnSpc>
              <a:buClr>
                <a:srgbClr val="FFFFFF"/>
              </a:buClr>
              <a:buSzPts val="1800"/>
              <a:buFont typeface="Wingdings" panose="05000000000000000000" pitchFamily="2" charset="2"/>
              <a:buChar char="ü"/>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3 070 employés</a:t>
            </a:r>
            <a:endPar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15000"/>
              </a:lnSpc>
              <a:buClr>
                <a:srgbClr val="FFFFFF"/>
              </a:buClr>
              <a:buSzPts val="1800"/>
              <a:buFont typeface="Wingdings" panose="05000000000000000000" pitchFamily="2" charset="2"/>
              <a:buChar char="§"/>
            </a:pP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d</a:t>
            </a: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ont 678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travailleurs dans les carrières de pierre d’Akamasoa</a:t>
            </a:r>
          </a:p>
          <a:p>
            <a:pPr marL="742950" lvl="1" indent="-28575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dont 860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ouvriers de la construction</a:t>
            </a:r>
          </a:p>
          <a:p>
            <a:pPr marL="742950" lvl="1" indent="-28575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dont 550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travailleurs communautaires</a:t>
            </a:r>
          </a:p>
        </p:txBody>
      </p:sp>
      <p:sp>
        <p:nvSpPr>
          <p:cNvPr id="7" name="Rectangle 6"/>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EMPLOIS</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9" name="ZoneTexte 8"/>
          <p:cNvSpPr txBox="1"/>
          <p:nvPr/>
        </p:nvSpPr>
        <p:spPr>
          <a:xfrm>
            <a:off x="517743" y="6568369"/>
            <a:ext cx="6085441" cy="2400657"/>
          </a:xfrm>
          <a:prstGeom prst="rect">
            <a:avLst/>
          </a:prstGeom>
          <a:noFill/>
        </p:spPr>
        <p:txBody>
          <a:bodyPr wrap="square" rtlCol="0">
            <a:spAutoFit/>
          </a:bodyPr>
          <a:lstStyle/>
          <a:p>
            <a:pPr algn="just">
              <a:spcBef>
                <a:spcPts val="600"/>
              </a:spcBef>
            </a:pPr>
            <a:r>
              <a:rPr lang="fr-FR" sz="1400" b="1" dirty="0"/>
              <a:t>L’association emploie, au total, </a:t>
            </a:r>
            <a:r>
              <a:rPr lang="fr-FR" sz="1400" b="1" dirty="0" smtClean="0"/>
              <a:t>3 070 personnes </a:t>
            </a:r>
            <a:r>
              <a:rPr lang="fr-FR" sz="1400" b="1" dirty="0"/>
              <a:t>en </a:t>
            </a:r>
            <a:r>
              <a:rPr lang="fr-FR" sz="1400" b="1" dirty="0" smtClean="0"/>
              <a:t>2017, </a:t>
            </a:r>
            <a:r>
              <a:rPr lang="fr-FR" sz="1400" b="1" dirty="0"/>
              <a:t>contre </a:t>
            </a:r>
            <a:r>
              <a:rPr lang="fr-FR" sz="1400" b="1" dirty="0" smtClean="0"/>
              <a:t>2 968 en 2016.</a:t>
            </a:r>
            <a:r>
              <a:rPr lang="fr-FR" sz="1400" dirty="0" smtClean="0"/>
              <a:t> </a:t>
            </a:r>
            <a:endParaRPr lang="fr-FR" sz="1400" dirty="0"/>
          </a:p>
          <a:p>
            <a:pPr algn="just">
              <a:spcBef>
                <a:spcPts val="600"/>
              </a:spcBef>
            </a:pPr>
            <a:r>
              <a:rPr lang="fr-FR" sz="1400" dirty="0"/>
              <a:t>Quotidiennement, des habitants d’Akamasoa, des jeunes surtout, qui n’ont pas pu poursuivre leurs études secondaires, nous demandent du travail, ce qui est mieux que de demander seulement de l’argent, mais souvent nous ne pouvons pas leur répondre positivement. </a:t>
            </a:r>
            <a:r>
              <a:rPr lang="fr-FR" sz="1400" dirty="0" smtClean="0"/>
              <a:t>Avec la crise politique à Madagascar qui se poursuit, beaucoup de gens reviennent à Akamasoa pour demander un emploi. Akamasoa encourage toujours vivement les personnes à chercher du travail à l’extérieur du Centre Akamasoa.  </a:t>
            </a:r>
          </a:p>
          <a:p>
            <a:pPr algn="just">
              <a:spcBef>
                <a:spcPts val="600"/>
              </a:spcBef>
            </a:pPr>
            <a:r>
              <a:rPr lang="fr-FR" sz="1400" b="1" dirty="0" smtClean="0">
                <a:solidFill>
                  <a:srgbClr val="548DD4"/>
                </a:solidFill>
              </a:rPr>
              <a:t>Le </a:t>
            </a:r>
            <a:r>
              <a:rPr lang="fr-FR" sz="1400" b="1" dirty="0">
                <a:solidFill>
                  <a:srgbClr val="548DD4"/>
                </a:solidFill>
              </a:rPr>
              <a:t>travail à la </a:t>
            </a:r>
            <a:r>
              <a:rPr lang="fr-FR" sz="1400" b="1" dirty="0" smtClean="0">
                <a:solidFill>
                  <a:srgbClr val="548DD4"/>
                </a:solidFill>
              </a:rPr>
              <a:t>carrière</a:t>
            </a:r>
            <a:r>
              <a:rPr lang="fr-FR" sz="1400" dirty="0" smtClean="0"/>
              <a:t> se poursuit, </a:t>
            </a:r>
            <a:r>
              <a:rPr lang="fr-FR" sz="1400" dirty="0"/>
              <a:t>mais c’est un travail très pénible, qui exige force, courage et persévérance. </a:t>
            </a:r>
          </a:p>
        </p:txBody>
      </p:sp>
      <p:pic>
        <p:nvPicPr>
          <p:cNvPr id="10" name="Image 9" descr="carriere.jpg"/>
          <p:cNvPicPr>
            <a:picLocks noChangeAspect="1"/>
          </p:cNvPicPr>
          <p:nvPr/>
        </p:nvPicPr>
        <p:blipFill>
          <a:blip r:embed="rId2"/>
          <a:stretch>
            <a:fillRect/>
          </a:stretch>
        </p:blipFill>
        <p:spPr>
          <a:xfrm>
            <a:off x="593563" y="3149176"/>
            <a:ext cx="5735781" cy="3226376"/>
          </a:xfrm>
          <a:prstGeom prst="rect">
            <a:avLst/>
          </a:prstGeom>
          <a:ln w="28575">
            <a:solidFill>
              <a:schemeClr val="accent1"/>
            </a:solidFill>
          </a:ln>
        </p:spPr>
      </p:pic>
    </p:spTree>
    <p:extLst>
      <p:ext uri="{BB962C8B-B14F-4D97-AF65-F5344CB8AC3E}">
        <p14:creationId xmlns:p14="http://schemas.microsoft.com/office/powerpoint/2010/main" val="3625968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24</a:t>
            </a:fld>
            <a:endParaRPr lang="fr-FR"/>
          </a:p>
        </p:txBody>
      </p:sp>
      <p:sp>
        <p:nvSpPr>
          <p:cNvPr id="9" name="ZoneTexte 8"/>
          <p:cNvSpPr txBox="1"/>
          <p:nvPr/>
        </p:nvSpPr>
        <p:spPr>
          <a:xfrm>
            <a:off x="406150" y="371749"/>
            <a:ext cx="6085441" cy="7525137"/>
          </a:xfrm>
          <a:prstGeom prst="rect">
            <a:avLst/>
          </a:prstGeom>
          <a:noFill/>
        </p:spPr>
        <p:txBody>
          <a:bodyPr wrap="square" rtlCol="0">
            <a:spAutoFit/>
          </a:bodyPr>
          <a:lstStyle/>
          <a:p>
            <a:pPr algn="just">
              <a:spcBef>
                <a:spcPts val="600"/>
              </a:spcBef>
            </a:pPr>
            <a:r>
              <a:rPr lang="fr-FR" sz="1400" b="1" dirty="0" smtClean="0">
                <a:solidFill>
                  <a:srgbClr val="548DD4"/>
                </a:solidFill>
              </a:rPr>
              <a:t>L’atelier de menuiserie de Mahatazana </a:t>
            </a:r>
            <a:r>
              <a:rPr lang="fr-FR" sz="1400" dirty="0" smtClean="0"/>
              <a:t>construit toujours des tables et bancs pour équiper une partie de nos écoles à Antananarivo et confectionne également les portes, fenêtres et escaliers de toutes les maisons construites à Akamasoa. La menuiserie produit également des meubles pour Akamasoa mais aussi pour des ventes extérieures.</a:t>
            </a:r>
          </a:p>
          <a:p>
            <a:pPr algn="just">
              <a:spcBef>
                <a:spcPts val="600"/>
              </a:spcBef>
            </a:pPr>
            <a:r>
              <a:rPr lang="fr-FR" sz="1400" b="1" dirty="0" smtClean="0">
                <a:solidFill>
                  <a:srgbClr val="548DD4"/>
                </a:solidFill>
              </a:rPr>
              <a:t>L’atelier métallique de Mahatsara </a:t>
            </a:r>
            <a:r>
              <a:rPr lang="fr-FR" sz="1400" dirty="0" smtClean="0"/>
              <a:t>prend en charge différentes fonctions, à l’intérieur d’Akamasoa, mais aussi à l’extérieur. </a:t>
            </a:r>
            <a:r>
              <a:rPr lang="fr-FR" sz="1400" u="sng" dirty="0" smtClean="0"/>
              <a:t>A l’intérieur</a:t>
            </a:r>
            <a:r>
              <a:rPr lang="fr-FR" sz="1400" dirty="0" smtClean="0"/>
              <a:t>, il s’occupe par exemple depuis 4 ans de fabriquer des poteaux électriques en béton, qui remplaceront ceux en bois, abîmés, des villages d’Akamasoa ; il confectionne et pose les charpentes métalliques de tous les grands bâtiments, les clôtures et les grilles de protection. </a:t>
            </a:r>
            <a:r>
              <a:rPr lang="fr-FR" sz="1400" u="sng" dirty="0" smtClean="0"/>
              <a:t>A l’extérieur</a:t>
            </a:r>
            <a:r>
              <a:rPr lang="fr-FR" sz="1400" dirty="0" smtClean="0"/>
              <a:t>, en province, il assume des chantiers comme la pose complète de panneaux solaires (panneaux et électrification de la structure).</a:t>
            </a:r>
          </a:p>
          <a:p>
            <a:pPr algn="just">
              <a:spcBef>
                <a:spcPts val="600"/>
              </a:spcBef>
            </a:pPr>
            <a:r>
              <a:rPr lang="fr-FR" sz="1400" b="1" dirty="0" smtClean="0">
                <a:solidFill>
                  <a:srgbClr val="548DD4"/>
                </a:solidFill>
              </a:rPr>
              <a:t>Nos ateliers de confection </a:t>
            </a:r>
            <a:r>
              <a:rPr lang="fr-FR" sz="1400" dirty="0" smtClean="0"/>
              <a:t>réalisent des pièces (nappes, napperons, paniers…) destinées à la vente, mais surtout fabriquent les tabliers des élèves de nos écoles, ce qui présente un double avantage : donner un emploi aux habitants d’Akamasoa, et pourvoir à leurs besoins.</a:t>
            </a:r>
          </a:p>
          <a:p>
            <a:pPr algn="just">
              <a:spcBef>
                <a:spcPts val="600"/>
              </a:spcBef>
            </a:pPr>
            <a:r>
              <a:rPr lang="fr-FR" sz="1400" dirty="0" smtClean="0"/>
              <a:t>Aux personnes en difficulté, nous offrons de travailler pour la communauté : balayage, assainissement des villages.</a:t>
            </a:r>
            <a:endParaRPr lang="fr-FR" sz="1400" b="1" dirty="0" smtClean="0">
              <a:solidFill>
                <a:srgbClr val="548DD4"/>
              </a:solidFill>
            </a:endParaRPr>
          </a:p>
          <a:p>
            <a:pPr algn="just">
              <a:spcBef>
                <a:spcPts val="600"/>
              </a:spcBef>
            </a:pPr>
            <a:r>
              <a:rPr lang="fr-FR" sz="1400" b="1" dirty="0" smtClean="0">
                <a:solidFill>
                  <a:srgbClr val="548DD4"/>
                </a:solidFill>
              </a:rPr>
              <a:t>La </a:t>
            </a:r>
            <a:r>
              <a:rPr lang="fr-FR" sz="1400" b="1" dirty="0">
                <a:solidFill>
                  <a:srgbClr val="548DD4"/>
                </a:solidFill>
              </a:rPr>
              <a:t>ferme à SPIRULINE </a:t>
            </a:r>
            <a:r>
              <a:rPr lang="fr-FR" sz="1400" b="1" dirty="0" smtClean="0">
                <a:solidFill>
                  <a:srgbClr val="548DD4"/>
                </a:solidFill>
              </a:rPr>
              <a:t>d’Akamasoa</a:t>
            </a:r>
            <a:r>
              <a:rPr lang="fr-FR" sz="1400" b="1" dirty="0">
                <a:solidFill>
                  <a:srgbClr val="548DD4"/>
                </a:solidFill>
              </a:rPr>
              <a:t> </a:t>
            </a:r>
            <a:r>
              <a:rPr lang="fr-FR" sz="1400" dirty="0" smtClean="0"/>
              <a:t>dans le village de Mahatsara continue de tourner. C’est </a:t>
            </a:r>
            <a:r>
              <a:rPr lang="fr-FR" sz="1400" dirty="0"/>
              <a:t>en 2014 que ce projet s’est mis en place, financé par l’association française ENERGIE COOPERATION </a:t>
            </a:r>
            <a:r>
              <a:rPr lang="fr-FR" sz="1400" dirty="0" smtClean="0"/>
              <a:t>DEVELOPPEMENT. </a:t>
            </a:r>
            <a:endParaRPr lang="fr-FR" sz="1400" dirty="0"/>
          </a:p>
          <a:p>
            <a:pPr algn="just">
              <a:spcBef>
                <a:spcPts val="600"/>
              </a:spcBef>
            </a:pPr>
            <a:r>
              <a:rPr lang="fr-FR" sz="1400" dirty="0"/>
              <a:t>Pour rappel, </a:t>
            </a:r>
            <a:r>
              <a:rPr lang="fr-FR" sz="1400" b="1" dirty="0"/>
              <a:t>la spiruline est une micro-algue naturelle </a:t>
            </a:r>
            <a:r>
              <a:rPr lang="fr-FR" sz="1400" dirty="0" smtClean="0"/>
              <a:t>et pour </a:t>
            </a:r>
            <a:r>
              <a:rPr lang="fr-FR" sz="1400" dirty="0"/>
              <a:t>pouvoir </a:t>
            </a:r>
            <a:r>
              <a:rPr lang="fr-FR" sz="1400" dirty="0" smtClean="0"/>
              <a:t>la cultiver, </a:t>
            </a:r>
            <a:r>
              <a:rPr lang="fr-FR" sz="1400" dirty="0"/>
              <a:t>il faut reproduire artificiellement son milieu de vie, et créer les conditions nécessaires à son développement : bassins sous serre pour la chaleur, ombrage, et systèmes d’agitation par roues à aubes. </a:t>
            </a:r>
            <a:endParaRPr lang="fr-FR" sz="1400" dirty="0" smtClean="0"/>
          </a:p>
          <a:p>
            <a:pPr algn="just">
              <a:spcBef>
                <a:spcPts val="600"/>
              </a:spcBef>
            </a:pPr>
            <a:r>
              <a:rPr lang="fr-FR" sz="1400" dirty="0" smtClean="0"/>
              <a:t>Elle </a:t>
            </a:r>
            <a:r>
              <a:rPr lang="fr-FR" sz="1400" dirty="0"/>
              <a:t>a un contenu nutritionnel exceptionnel qui ne nécessite ni traitement, ni cuisson et n’entraîne aucune pollution. </a:t>
            </a:r>
            <a:r>
              <a:rPr lang="fr-FR" sz="1400" dirty="0" smtClean="0"/>
              <a:t>L'absorption </a:t>
            </a:r>
            <a:r>
              <a:rPr lang="fr-FR" sz="1400" dirty="0"/>
              <a:t>d'une dose quotidienne de 1 à 3 grammes de spiruline pendant 4 à 6 semaines suffit à guérir un enfant souffrant de malnutrition grave</a:t>
            </a:r>
            <a:r>
              <a:rPr lang="fr-FR" sz="1400" dirty="0" smtClean="0"/>
              <a:t>.</a:t>
            </a:r>
          </a:p>
          <a:p>
            <a:pPr algn="just">
              <a:spcBef>
                <a:spcPts val="600"/>
              </a:spcBef>
            </a:pPr>
            <a:r>
              <a:rPr lang="fr-FR" sz="1400" b="1" dirty="0" smtClean="0"/>
              <a:t>Les serres de spiruline de Mahatsara sont complètement opérationnelles. 6 femmes y travaillent, afin de produire, récolter et sécher cette algue. Sur cette année 2017, 270 kg de spiruline ont été produits. </a:t>
            </a:r>
            <a:endParaRPr lang="fr-FR" sz="1400" b="1" dirty="0"/>
          </a:p>
        </p:txBody>
      </p:sp>
      <p:pic>
        <p:nvPicPr>
          <p:cNvPr id="4" name="Image 3" descr="P1060518.JPG"/>
          <p:cNvPicPr>
            <a:picLocks noChangeAspect="1"/>
          </p:cNvPicPr>
          <p:nvPr/>
        </p:nvPicPr>
        <p:blipFill>
          <a:blip r:embed="rId2" cstate="screen"/>
          <a:stretch>
            <a:fillRect/>
          </a:stretch>
        </p:blipFill>
        <p:spPr>
          <a:xfrm>
            <a:off x="2364828" y="7934652"/>
            <a:ext cx="2333297" cy="1749973"/>
          </a:xfrm>
          <a:prstGeom prst="rect">
            <a:avLst/>
          </a:prstGeom>
          <a:ln w="28575">
            <a:solidFill>
              <a:schemeClr val="accent1"/>
            </a:solidFill>
          </a:ln>
        </p:spPr>
      </p:pic>
    </p:spTree>
    <p:extLst>
      <p:ext uri="{BB962C8B-B14F-4D97-AF65-F5344CB8AC3E}">
        <p14:creationId xmlns:p14="http://schemas.microsoft.com/office/powerpoint/2010/main" val="11627822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25</a:t>
            </a:fld>
            <a:endParaRPr lang="fr-FR"/>
          </a:p>
        </p:txBody>
      </p:sp>
      <p:sp>
        <p:nvSpPr>
          <p:cNvPr id="5" name="ZoneTexte 4"/>
          <p:cNvSpPr txBox="1"/>
          <p:nvPr/>
        </p:nvSpPr>
        <p:spPr>
          <a:xfrm>
            <a:off x="474844" y="744734"/>
            <a:ext cx="1750864" cy="338554"/>
          </a:xfrm>
          <a:prstGeom prst="rect">
            <a:avLst/>
          </a:prstGeom>
          <a:noFill/>
        </p:spPr>
        <p:txBody>
          <a:bodyPr wrap="none" rtlCol="0">
            <a:spAutoFit/>
          </a:bodyPr>
          <a:lstStyle/>
          <a:p>
            <a:r>
              <a:rPr lang="fr-FR" sz="1600" b="1" i="1" u="sng" dirty="0" smtClean="0">
                <a:solidFill>
                  <a:srgbClr val="548DD4"/>
                </a:solidFill>
              </a:rPr>
              <a:t>Emplois productifs</a:t>
            </a:r>
            <a:endParaRPr lang="fr-FR" sz="1600" b="1" i="1" u="sng" dirty="0">
              <a:solidFill>
                <a:srgbClr val="548DD4"/>
              </a:solidFill>
            </a:endParaRPr>
          </a:p>
        </p:txBody>
      </p:sp>
      <p:sp>
        <p:nvSpPr>
          <p:cNvPr id="6" name="ZoneTexte 5"/>
          <p:cNvSpPr txBox="1"/>
          <p:nvPr/>
        </p:nvSpPr>
        <p:spPr>
          <a:xfrm>
            <a:off x="443168" y="3820046"/>
            <a:ext cx="1814215" cy="338554"/>
          </a:xfrm>
          <a:prstGeom prst="rect">
            <a:avLst/>
          </a:prstGeom>
          <a:noFill/>
        </p:spPr>
        <p:txBody>
          <a:bodyPr wrap="none" rtlCol="0">
            <a:spAutoFit/>
          </a:bodyPr>
          <a:lstStyle/>
          <a:p>
            <a:r>
              <a:rPr lang="fr-FR" sz="1600" b="1" i="1" u="sng" dirty="0" smtClean="0">
                <a:solidFill>
                  <a:srgbClr val="548DD4"/>
                </a:solidFill>
              </a:rPr>
              <a:t>Emplois de services</a:t>
            </a:r>
            <a:endParaRPr lang="fr-FR" sz="1600" b="1" i="1" u="sng" dirty="0">
              <a:solidFill>
                <a:srgbClr val="548DD4"/>
              </a:solidFill>
            </a:endParaRPr>
          </a:p>
        </p:txBody>
      </p:sp>
      <p:sp>
        <p:nvSpPr>
          <p:cNvPr id="7" name="ZoneTexte 6"/>
          <p:cNvSpPr txBox="1"/>
          <p:nvPr/>
        </p:nvSpPr>
        <p:spPr>
          <a:xfrm>
            <a:off x="443168" y="8633500"/>
            <a:ext cx="6021133" cy="600164"/>
          </a:xfrm>
          <a:prstGeom prst="rect">
            <a:avLst/>
          </a:prstGeom>
          <a:noFill/>
        </p:spPr>
        <p:txBody>
          <a:bodyPr wrap="square" rtlCol="0">
            <a:spAutoFit/>
          </a:bodyPr>
          <a:lstStyle/>
          <a:p>
            <a:pPr algn="just"/>
            <a:r>
              <a:rPr lang="fr-FR" sz="1100" i="1" dirty="0"/>
              <a:t>Note : Les travaux d’intérêt communautaire concernent la manutention dans les carrières et les chantiers de construction, l’entretien des jardins et le nettoyage des villages, le transport d’eau, la cuisine et le service des cantines scolaires, l’assistance aux vieillards et aux malades.</a:t>
            </a:r>
          </a:p>
        </p:txBody>
      </p:sp>
      <p:graphicFrame>
        <p:nvGraphicFramePr>
          <p:cNvPr id="4" name="Tableau 3"/>
          <p:cNvGraphicFramePr>
            <a:graphicFrameLocks noGrp="1"/>
          </p:cNvGraphicFramePr>
          <p:nvPr>
            <p:extLst>
              <p:ext uri="{D42A27DB-BD31-4B8C-83A1-F6EECF244321}">
                <p14:modId xmlns:p14="http://schemas.microsoft.com/office/powerpoint/2010/main" val="619751461"/>
              </p:ext>
            </p:extLst>
          </p:nvPr>
        </p:nvGraphicFramePr>
        <p:xfrm>
          <a:off x="549275" y="1215072"/>
          <a:ext cx="5915026" cy="2273026"/>
        </p:xfrm>
        <a:graphic>
          <a:graphicData uri="http://schemas.openxmlformats.org/drawingml/2006/table">
            <a:tbl>
              <a:tblPr/>
              <a:tblGrid>
                <a:gridCol w="2267626"/>
                <a:gridCol w="911850"/>
                <a:gridCol w="911850"/>
                <a:gridCol w="911850"/>
                <a:gridCol w="911850"/>
              </a:tblGrid>
              <a:tr h="278954">
                <a:tc>
                  <a:txBody>
                    <a:bodyPr/>
                    <a:lstStyle/>
                    <a:p>
                      <a:pPr algn="ctr" fontAlgn="ctr"/>
                      <a:r>
                        <a:rPr lang="fr-FR" sz="1100" b="1" i="0" u="none" strike="noStrike" dirty="0">
                          <a:solidFill>
                            <a:srgbClr val="000000"/>
                          </a:solidFill>
                          <a:effectLst/>
                          <a:latin typeface="Arial" panose="020B0604020202020204" pitchFamily="34" charset="0"/>
                        </a:rPr>
                        <a:t>Secteurs d’activité</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100" b="1" i="0" u="none" strike="noStrike">
                          <a:solidFill>
                            <a:srgbClr val="000000"/>
                          </a:solidFill>
                          <a:effectLst/>
                          <a:latin typeface="Arial" panose="020B0604020202020204" pitchFamily="34" charset="0"/>
                        </a:rPr>
                        <a:t>2014</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a:solidFill>
                            <a:srgbClr val="000000"/>
                          </a:solidFill>
                          <a:effectLst/>
                          <a:latin typeface="Arial" panose="020B0604020202020204" pitchFamily="34" charset="0"/>
                        </a:rPr>
                        <a:t>2015</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a:solidFill>
                            <a:srgbClr val="000000"/>
                          </a:solidFill>
                          <a:effectLst/>
                          <a:latin typeface="Arial" panose="020B0604020202020204" pitchFamily="34" charset="0"/>
                        </a:rPr>
                        <a:t>2016</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1" i="0" u="none" strike="noStrike">
                          <a:solidFill>
                            <a:srgbClr val="000000"/>
                          </a:solidFill>
                          <a:effectLst/>
                          <a:latin typeface="Arial" panose="020B0604020202020204" pitchFamily="34" charset="0"/>
                        </a:rPr>
                        <a:t>2017</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181770">
                <a:tc>
                  <a:txBody>
                    <a:bodyPr/>
                    <a:lstStyle/>
                    <a:p>
                      <a:pPr algn="l" fontAlgn="ctr"/>
                      <a:r>
                        <a:rPr lang="fr-FR" sz="1000" b="0" i="0" u="none" strike="noStrike">
                          <a:solidFill>
                            <a:srgbClr val="000000"/>
                          </a:solidFill>
                          <a:effectLst/>
                          <a:latin typeface="Arial" panose="020B0604020202020204" pitchFamily="34" charset="0"/>
                        </a:rPr>
                        <a:t>Carrière</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720</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705</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726</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0" i="0" u="none" strike="noStrike">
                          <a:solidFill>
                            <a:srgbClr val="000000"/>
                          </a:solidFill>
                          <a:effectLst/>
                          <a:latin typeface="Arial" panose="020B0604020202020204" pitchFamily="34" charset="0"/>
                        </a:rPr>
                        <a:t>678</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341944">
                <a:tc>
                  <a:txBody>
                    <a:bodyPr/>
                    <a:lstStyle/>
                    <a:p>
                      <a:pPr algn="l" fontAlgn="ctr"/>
                      <a:r>
                        <a:rPr lang="fr-FR" sz="1000" b="0" i="0" u="none" strike="noStrike">
                          <a:solidFill>
                            <a:srgbClr val="000000"/>
                          </a:solidFill>
                          <a:effectLst/>
                          <a:latin typeface="Arial" panose="020B0604020202020204" pitchFamily="34" charset="0"/>
                        </a:rPr>
                        <a:t>Construction (maçon, charpentier, couvreur)</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820</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835</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720</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0" i="0" u="none" strike="noStrike">
                          <a:solidFill>
                            <a:srgbClr val="000000"/>
                          </a:solidFill>
                          <a:effectLst/>
                          <a:latin typeface="Arial" panose="020B0604020202020204" pitchFamily="34" charset="0"/>
                        </a:rPr>
                        <a:t>860</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341944">
                <a:tc>
                  <a:txBody>
                    <a:bodyPr/>
                    <a:lstStyle/>
                    <a:p>
                      <a:pPr algn="l" fontAlgn="ctr"/>
                      <a:r>
                        <a:rPr lang="fr-FR" sz="1000" b="0" i="0" u="none" strike="noStrike">
                          <a:solidFill>
                            <a:srgbClr val="000000"/>
                          </a:solidFill>
                          <a:effectLst/>
                          <a:latin typeface="Arial" panose="020B0604020202020204" pitchFamily="34" charset="0"/>
                        </a:rPr>
                        <a:t>Artisanat d’art </a:t>
                      </a:r>
                      <a:br>
                        <a:rPr lang="fr-FR" sz="1000" b="0" i="0" u="none" strike="noStrike">
                          <a:solidFill>
                            <a:srgbClr val="000000"/>
                          </a:solidFill>
                          <a:effectLst/>
                          <a:latin typeface="Arial" panose="020B0604020202020204" pitchFamily="34" charset="0"/>
                        </a:rPr>
                      </a:br>
                      <a:r>
                        <a:rPr lang="fr-FR" sz="1000" b="0" i="0" u="none" strike="noStrike">
                          <a:solidFill>
                            <a:srgbClr val="000000"/>
                          </a:solidFill>
                          <a:effectLst/>
                          <a:latin typeface="Arial" panose="020B0604020202020204" pitchFamily="34" charset="0"/>
                        </a:rPr>
                        <a:t>(broderie, tressage, ...)</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95</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94</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92</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0" i="0" u="none" strike="noStrike">
                          <a:solidFill>
                            <a:srgbClr val="000000"/>
                          </a:solidFill>
                          <a:effectLst/>
                          <a:latin typeface="Arial" panose="020B0604020202020204" pitchFamily="34" charset="0"/>
                        </a:rPr>
                        <a:t>62</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1770">
                <a:tc>
                  <a:txBody>
                    <a:bodyPr/>
                    <a:lstStyle/>
                    <a:p>
                      <a:pPr algn="l" fontAlgn="ctr"/>
                      <a:r>
                        <a:rPr lang="fr-FR" sz="1000" b="0" i="0" u="none" strike="noStrike">
                          <a:solidFill>
                            <a:srgbClr val="000000"/>
                          </a:solidFill>
                          <a:effectLst/>
                          <a:latin typeface="Arial" panose="020B0604020202020204" pitchFamily="34" charset="0"/>
                        </a:rPr>
                        <a:t>Agriculture</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104</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102</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106</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0" i="0" u="none" strike="noStrike">
                          <a:solidFill>
                            <a:srgbClr val="000000"/>
                          </a:solidFill>
                          <a:effectLst/>
                          <a:latin typeface="Arial" panose="020B0604020202020204" pitchFamily="34" charset="0"/>
                        </a:rPr>
                        <a:t>102</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1770">
                <a:tc>
                  <a:txBody>
                    <a:bodyPr/>
                    <a:lstStyle/>
                    <a:p>
                      <a:pPr algn="l" fontAlgn="ctr"/>
                      <a:r>
                        <a:rPr lang="fr-FR" sz="1000" b="0" i="0" u="none" strike="noStrike">
                          <a:solidFill>
                            <a:srgbClr val="000000"/>
                          </a:solidFill>
                          <a:effectLst/>
                          <a:latin typeface="Arial" panose="020B0604020202020204" pitchFamily="34" charset="0"/>
                        </a:rPr>
                        <a:t>Compost</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49</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49</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45</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0" i="0" u="none" strike="noStrike">
                          <a:solidFill>
                            <a:srgbClr val="000000"/>
                          </a:solidFill>
                          <a:effectLst/>
                          <a:latin typeface="Arial" panose="020B0604020202020204" pitchFamily="34" charset="0"/>
                        </a:rPr>
                        <a:t>40</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341944">
                <a:tc>
                  <a:txBody>
                    <a:bodyPr/>
                    <a:lstStyle/>
                    <a:p>
                      <a:pPr algn="l" fontAlgn="ctr"/>
                      <a:r>
                        <a:rPr lang="fr-FR" sz="1000" b="0" i="0" u="none" strike="noStrike">
                          <a:solidFill>
                            <a:srgbClr val="000000"/>
                          </a:solidFill>
                          <a:effectLst/>
                          <a:latin typeface="Arial" panose="020B0604020202020204" pitchFamily="34" charset="0"/>
                        </a:rPr>
                        <a:t>Ateliers de soudure &amp; mécanique auto &amp; électricité &amp; plomberie</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30</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43</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43</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0" i="0" u="none" strike="noStrike" dirty="0">
                          <a:solidFill>
                            <a:srgbClr val="000000"/>
                          </a:solidFill>
                          <a:effectLst/>
                          <a:latin typeface="Arial" panose="020B0604020202020204" pitchFamily="34" charset="0"/>
                        </a:rPr>
                        <a:t>39</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8969">
                <a:tc>
                  <a:txBody>
                    <a:bodyPr/>
                    <a:lstStyle/>
                    <a:p>
                      <a:pPr algn="l" fontAlgn="ctr"/>
                      <a:r>
                        <a:rPr lang="fr-FR" sz="1000" b="0" i="0" u="none" strike="noStrike" dirty="0">
                          <a:solidFill>
                            <a:srgbClr val="000000"/>
                          </a:solidFill>
                          <a:effectLst/>
                          <a:latin typeface="Arial" panose="020B0604020202020204" pitchFamily="34" charset="0"/>
                        </a:rPr>
                        <a:t>Atelier de menuiserie</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26</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35</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0" i="0" u="none" strike="noStrike">
                          <a:solidFill>
                            <a:srgbClr val="000000"/>
                          </a:solidFill>
                          <a:effectLst/>
                          <a:latin typeface="Arial" panose="020B0604020202020204" pitchFamily="34" charset="0"/>
                        </a:rPr>
                        <a:t>38</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0" i="0" u="none" strike="noStrike">
                          <a:solidFill>
                            <a:srgbClr val="000000"/>
                          </a:solidFill>
                          <a:effectLst/>
                          <a:latin typeface="Arial" panose="020B0604020202020204" pitchFamily="34" charset="0"/>
                        </a:rPr>
                        <a:t>32</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233961">
                <a:tc>
                  <a:txBody>
                    <a:bodyPr/>
                    <a:lstStyle/>
                    <a:p>
                      <a:pPr algn="ctr" fontAlgn="ctr"/>
                      <a:r>
                        <a:rPr lang="fr-FR" sz="1100" b="1" i="0" u="none" strike="noStrike" dirty="0">
                          <a:solidFill>
                            <a:srgbClr val="000000"/>
                          </a:solidFill>
                          <a:effectLst/>
                          <a:latin typeface="Arial" panose="020B0604020202020204" pitchFamily="34" charset="0"/>
                        </a:rPr>
                        <a:t>TOTAL</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100" b="1" i="0" u="none" strike="noStrike">
                          <a:solidFill>
                            <a:srgbClr val="000000"/>
                          </a:solidFill>
                          <a:effectLst/>
                          <a:latin typeface="Arial" panose="020B0604020202020204" pitchFamily="34" charset="0"/>
                        </a:rPr>
                        <a:t>1 844</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a:solidFill>
                            <a:srgbClr val="000000"/>
                          </a:solidFill>
                          <a:effectLst/>
                          <a:latin typeface="Arial" panose="020B0604020202020204" pitchFamily="34" charset="0"/>
                        </a:rPr>
                        <a:t>1 863</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a:solidFill>
                            <a:srgbClr val="000000"/>
                          </a:solidFill>
                          <a:effectLst/>
                          <a:latin typeface="Arial" panose="020B0604020202020204" pitchFamily="34" charset="0"/>
                        </a:rPr>
                        <a:t>1 770</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1" i="0" u="none" strike="noStrike" dirty="0">
                          <a:solidFill>
                            <a:srgbClr val="000000"/>
                          </a:solidFill>
                          <a:effectLst/>
                          <a:latin typeface="Arial" panose="020B0604020202020204" pitchFamily="34" charset="0"/>
                        </a:rPr>
                        <a:t>1 813</a:t>
                      </a:r>
                    </a:p>
                  </a:txBody>
                  <a:tcPr marL="8999" marR="8999" marT="8999"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bl>
          </a:graphicData>
        </a:graphic>
      </p:graphicFrame>
      <p:graphicFrame>
        <p:nvGraphicFramePr>
          <p:cNvPr id="9" name="Tableau 8"/>
          <p:cNvGraphicFramePr>
            <a:graphicFrameLocks noGrp="1"/>
          </p:cNvGraphicFramePr>
          <p:nvPr/>
        </p:nvGraphicFramePr>
        <p:xfrm>
          <a:off x="556702" y="4251370"/>
          <a:ext cx="5855974" cy="4146909"/>
        </p:xfrm>
        <a:graphic>
          <a:graphicData uri="http://schemas.openxmlformats.org/drawingml/2006/table">
            <a:tbl>
              <a:tblPr/>
              <a:tblGrid>
                <a:gridCol w="2244990"/>
                <a:gridCol w="902746"/>
                <a:gridCol w="902746"/>
                <a:gridCol w="902746"/>
                <a:gridCol w="902746"/>
              </a:tblGrid>
              <a:tr h="265497">
                <a:tc>
                  <a:txBody>
                    <a:bodyPr/>
                    <a:lstStyle/>
                    <a:p>
                      <a:pPr algn="ctr" fontAlgn="ctr"/>
                      <a:r>
                        <a:rPr lang="fr-FR" sz="1100" b="1" i="0" u="none" strike="noStrike" dirty="0">
                          <a:solidFill>
                            <a:srgbClr val="000000"/>
                          </a:solidFill>
                          <a:latin typeface="Arial"/>
                        </a:rPr>
                        <a:t>Secteurs d’activité</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100" b="1" i="0" u="none" strike="noStrike" dirty="0">
                          <a:solidFill>
                            <a:srgbClr val="000000"/>
                          </a:solidFill>
                          <a:latin typeface="Arial"/>
                        </a:rPr>
                        <a:t>2014</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dirty="0">
                          <a:solidFill>
                            <a:srgbClr val="000000"/>
                          </a:solidFill>
                          <a:latin typeface="Arial"/>
                        </a:rPr>
                        <a:t>2015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dirty="0">
                          <a:solidFill>
                            <a:srgbClr val="000000"/>
                          </a:solidFill>
                          <a:latin typeface="Arial"/>
                        </a:rPr>
                        <a:t>2016</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1" i="0" u="none" strike="noStrike" dirty="0">
                          <a:solidFill>
                            <a:srgbClr val="000000"/>
                          </a:solidFill>
                          <a:latin typeface="Arial"/>
                        </a:rPr>
                        <a:t>2017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371695">
                <a:tc>
                  <a:txBody>
                    <a:bodyPr/>
                    <a:lstStyle/>
                    <a:p>
                      <a:pPr algn="l" fontAlgn="ctr"/>
                      <a:r>
                        <a:rPr lang="fr-FR" sz="1000" b="1" i="0" u="none" strike="noStrike" dirty="0">
                          <a:solidFill>
                            <a:srgbClr val="000000"/>
                          </a:solidFill>
                          <a:latin typeface="Arial"/>
                        </a:rPr>
                        <a:t>Activités d’intérêt communautaire (</a:t>
                      </a:r>
                      <a:r>
                        <a:rPr lang="fr-FR" sz="1000" b="1" i="1" u="none" strike="noStrike" dirty="0">
                          <a:solidFill>
                            <a:srgbClr val="000000"/>
                          </a:solidFill>
                          <a:latin typeface="Arial"/>
                        </a:rPr>
                        <a:t>cf. note</a:t>
                      </a:r>
                      <a:r>
                        <a:rPr lang="fr-FR" sz="1000" b="1" i="0" u="none" strike="noStrike" dirty="0">
                          <a:solidFill>
                            <a:srgbClr val="000000"/>
                          </a:solidFill>
                          <a:latin typeface="Arial"/>
                        </a:rPr>
                        <a:t>)</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660</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645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585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1" i="0" u="none" strike="noStrike">
                          <a:solidFill>
                            <a:srgbClr val="000000"/>
                          </a:solidFill>
                          <a:latin typeface="Arial"/>
                        </a:rPr>
                        <a:t>550</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5847">
                <a:tc>
                  <a:txBody>
                    <a:bodyPr/>
                    <a:lstStyle/>
                    <a:p>
                      <a:pPr algn="l" fontAlgn="ctr"/>
                      <a:r>
                        <a:rPr lang="fr-FR" sz="1000" b="1" i="0" u="none" strike="noStrike" dirty="0">
                          <a:solidFill>
                            <a:srgbClr val="000000"/>
                          </a:solidFill>
                          <a:latin typeface="Arial"/>
                        </a:rPr>
                        <a:t>Personnel de santé</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latin typeface="Arial"/>
                        </a:rPr>
                        <a:t>63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dirty="0">
                          <a:solidFill>
                            <a:srgbClr val="000000"/>
                          </a:solidFill>
                          <a:latin typeface="Arial"/>
                        </a:rPr>
                        <a:t>62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64</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1" i="0" u="none" strike="noStrike">
                          <a:solidFill>
                            <a:srgbClr val="000000"/>
                          </a:solidFill>
                          <a:latin typeface="Arial"/>
                        </a:rPr>
                        <a:t>71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9616">
                <a:tc>
                  <a:txBody>
                    <a:bodyPr/>
                    <a:lstStyle/>
                    <a:p>
                      <a:pPr algn="r" fontAlgn="ctr"/>
                      <a:r>
                        <a:rPr lang="fr-FR" sz="1000" b="0" i="1" u="none" strike="noStrike">
                          <a:solidFill>
                            <a:srgbClr val="000000"/>
                          </a:solidFill>
                          <a:latin typeface="Arial"/>
                        </a:rPr>
                        <a:t>Médecins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dirty="0">
                          <a:solidFill>
                            <a:srgbClr val="000000"/>
                          </a:solidFill>
                          <a:latin typeface="Arial"/>
                        </a:rPr>
                        <a:t>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8</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a:solidFill>
                            <a:srgbClr val="000000"/>
                          </a:solidFill>
                          <a:latin typeface="Arial"/>
                        </a:rPr>
                        <a:t>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9616">
                <a:tc>
                  <a:txBody>
                    <a:bodyPr/>
                    <a:lstStyle/>
                    <a:p>
                      <a:pPr algn="r" fontAlgn="ctr"/>
                      <a:r>
                        <a:rPr lang="fr-FR" sz="1000" b="0" i="1" u="none" strike="noStrike">
                          <a:solidFill>
                            <a:srgbClr val="000000"/>
                          </a:solidFill>
                          <a:latin typeface="Arial"/>
                        </a:rPr>
                        <a:t>Dentistes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dirty="0">
                          <a:solidFill>
                            <a:srgbClr val="000000"/>
                          </a:solidFill>
                          <a:latin typeface="Arial"/>
                        </a:rPr>
                        <a:t>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dirty="0">
                          <a:solidFill>
                            <a:srgbClr val="000000"/>
                          </a:solidFill>
                          <a:latin typeface="Arial"/>
                        </a:rPr>
                        <a:t>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a:solidFill>
                            <a:srgbClr val="000000"/>
                          </a:solidFill>
                          <a:latin typeface="Arial"/>
                        </a:rPr>
                        <a:t>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9616">
                <a:tc>
                  <a:txBody>
                    <a:bodyPr/>
                    <a:lstStyle/>
                    <a:p>
                      <a:pPr algn="r" fontAlgn="ctr"/>
                      <a:r>
                        <a:rPr lang="fr-FR" sz="1000" b="0" i="1" u="none" strike="noStrike">
                          <a:solidFill>
                            <a:srgbClr val="000000"/>
                          </a:solidFill>
                          <a:latin typeface="Arial"/>
                        </a:rPr>
                        <a:t>Infirmières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dirty="0">
                          <a:solidFill>
                            <a:srgbClr val="000000"/>
                          </a:solidFill>
                          <a:latin typeface="Arial"/>
                        </a:rPr>
                        <a:t>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a:solidFill>
                            <a:srgbClr val="000000"/>
                          </a:solidFill>
                          <a:latin typeface="Arial"/>
                        </a:rPr>
                        <a:t>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9616">
                <a:tc>
                  <a:txBody>
                    <a:bodyPr/>
                    <a:lstStyle/>
                    <a:p>
                      <a:pPr algn="r" fontAlgn="ctr"/>
                      <a:r>
                        <a:rPr lang="fr-FR" sz="1000" b="0" i="1" u="none" strike="noStrike">
                          <a:solidFill>
                            <a:srgbClr val="000000"/>
                          </a:solidFill>
                          <a:latin typeface="Arial"/>
                        </a:rPr>
                        <a:t>Sages - femmes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dirty="0">
                          <a:solidFill>
                            <a:srgbClr val="000000"/>
                          </a:solidFill>
                          <a:latin typeface="Arial"/>
                        </a:rPr>
                        <a:t>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a:solidFill>
                            <a:srgbClr val="000000"/>
                          </a:solidFill>
                          <a:latin typeface="Arial"/>
                        </a:rPr>
                        <a:t>6</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225790">
                <a:tc>
                  <a:txBody>
                    <a:bodyPr/>
                    <a:lstStyle/>
                    <a:p>
                      <a:pPr algn="r" fontAlgn="ctr"/>
                      <a:r>
                        <a:rPr lang="fr-FR" sz="1000" b="0" i="1" u="none" strike="noStrike">
                          <a:solidFill>
                            <a:srgbClr val="000000"/>
                          </a:solidFill>
                          <a:latin typeface="Arial"/>
                        </a:rPr>
                        <a:t>Aides - soignantes &amp; laborantines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33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33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dirty="0">
                          <a:solidFill>
                            <a:srgbClr val="000000"/>
                          </a:solidFill>
                          <a:latin typeface="Arial"/>
                        </a:rPr>
                        <a:t>33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a:solidFill>
                            <a:srgbClr val="000000"/>
                          </a:solidFill>
                          <a:latin typeface="Arial"/>
                        </a:rPr>
                        <a:t>36</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9616">
                <a:tc>
                  <a:txBody>
                    <a:bodyPr/>
                    <a:lstStyle/>
                    <a:p>
                      <a:pPr algn="r" fontAlgn="ctr"/>
                      <a:r>
                        <a:rPr lang="fr-FR" sz="1000" b="0" i="1" u="none" strike="noStrike">
                          <a:solidFill>
                            <a:srgbClr val="000000"/>
                          </a:solidFill>
                          <a:latin typeface="Arial"/>
                        </a:rPr>
                        <a:t>Servantes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dirty="0">
                          <a:solidFill>
                            <a:srgbClr val="000000"/>
                          </a:solidFill>
                          <a:latin typeface="Arial"/>
                        </a:rPr>
                        <a:t>18</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5847">
                <a:tc>
                  <a:txBody>
                    <a:bodyPr/>
                    <a:lstStyle/>
                    <a:p>
                      <a:pPr algn="l" fontAlgn="ctr"/>
                      <a:r>
                        <a:rPr lang="fr-FR" sz="1000" b="1" i="0" u="none" strike="noStrike">
                          <a:solidFill>
                            <a:srgbClr val="000000"/>
                          </a:solidFill>
                          <a:latin typeface="Arial"/>
                        </a:rPr>
                        <a:t>Assistantes sociales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25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25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25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1" i="0" u="none" strike="noStrike" dirty="0">
                          <a:solidFill>
                            <a:srgbClr val="000000"/>
                          </a:solidFill>
                          <a:latin typeface="Arial"/>
                        </a:rPr>
                        <a:t>24</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5847">
                <a:tc>
                  <a:txBody>
                    <a:bodyPr/>
                    <a:lstStyle/>
                    <a:p>
                      <a:pPr algn="l" fontAlgn="ctr"/>
                      <a:r>
                        <a:rPr lang="fr-FR" sz="1000" b="1" i="0" u="none" strike="noStrike">
                          <a:solidFill>
                            <a:srgbClr val="000000"/>
                          </a:solidFill>
                          <a:latin typeface="Arial"/>
                        </a:rPr>
                        <a:t>Personnel enseignant</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419</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455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486</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1" i="0" u="none" strike="noStrike" dirty="0">
                          <a:solidFill>
                            <a:srgbClr val="000000"/>
                          </a:solidFill>
                          <a:latin typeface="Arial"/>
                        </a:rPr>
                        <a:t>573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9616">
                <a:tc>
                  <a:txBody>
                    <a:bodyPr/>
                    <a:lstStyle/>
                    <a:p>
                      <a:pPr algn="r" fontAlgn="ctr"/>
                      <a:r>
                        <a:rPr lang="fr-FR" sz="1000" b="0" i="1" u="none" strike="noStrike">
                          <a:solidFill>
                            <a:srgbClr val="000000"/>
                          </a:solidFill>
                          <a:latin typeface="Arial"/>
                        </a:rPr>
                        <a:t>Instituteurs des écoles primaires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161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167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186</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dirty="0">
                          <a:solidFill>
                            <a:srgbClr val="000000"/>
                          </a:solidFill>
                          <a:latin typeface="Arial"/>
                        </a:rPr>
                        <a:t>222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353993">
                <a:tc>
                  <a:txBody>
                    <a:bodyPr/>
                    <a:lstStyle/>
                    <a:p>
                      <a:pPr algn="r" fontAlgn="ctr"/>
                      <a:r>
                        <a:rPr lang="fr-FR" sz="1000" b="0" i="1" u="none" strike="noStrike">
                          <a:solidFill>
                            <a:srgbClr val="000000"/>
                          </a:solidFill>
                          <a:latin typeface="Arial"/>
                        </a:rPr>
                        <a:t>Professeurs du secondaire </a:t>
                      </a:r>
                      <a:br>
                        <a:rPr lang="fr-FR" sz="1000" b="0" i="1" u="none" strike="noStrike">
                          <a:solidFill>
                            <a:srgbClr val="000000"/>
                          </a:solidFill>
                          <a:latin typeface="Arial"/>
                        </a:rPr>
                      </a:br>
                      <a:r>
                        <a:rPr lang="fr-FR" sz="1000" b="0" i="1" u="none" strike="noStrike">
                          <a:solidFill>
                            <a:srgbClr val="000000"/>
                          </a:solidFill>
                          <a:latin typeface="Arial"/>
                        </a:rPr>
                        <a:t>et du lycée</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180</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195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206</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dirty="0">
                          <a:solidFill>
                            <a:srgbClr val="000000"/>
                          </a:solidFill>
                          <a:latin typeface="Arial"/>
                        </a:rPr>
                        <a:t>217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353993">
                <a:tc>
                  <a:txBody>
                    <a:bodyPr/>
                    <a:lstStyle/>
                    <a:p>
                      <a:pPr algn="r" fontAlgn="ctr"/>
                      <a:r>
                        <a:rPr lang="fr-FR" sz="1000" b="0" i="1" u="none" strike="noStrike">
                          <a:solidFill>
                            <a:srgbClr val="000000"/>
                          </a:solidFill>
                          <a:latin typeface="Arial"/>
                        </a:rPr>
                        <a:t>Professeurs à l'Ecole </a:t>
                      </a:r>
                      <a:br>
                        <a:rPr lang="fr-FR" sz="1000" b="0" i="1" u="none" strike="noStrike">
                          <a:solidFill>
                            <a:srgbClr val="000000"/>
                          </a:solidFill>
                          <a:latin typeface="Arial"/>
                        </a:rPr>
                      </a:br>
                      <a:r>
                        <a:rPr lang="fr-FR" sz="1000" b="0" i="1" u="none" strike="noStrike">
                          <a:solidFill>
                            <a:srgbClr val="000000"/>
                          </a:solidFill>
                          <a:latin typeface="Arial"/>
                        </a:rPr>
                        <a:t>Supérieure Pédagogique</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8</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13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dirty="0">
                          <a:solidFill>
                            <a:srgbClr val="000000"/>
                          </a:solidFill>
                          <a:latin typeface="Arial"/>
                        </a:rPr>
                        <a:t>25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79616">
                <a:tc>
                  <a:txBody>
                    <a:bodyPr/>
                    <a:lstStyle/>
                    <a:p>
                      <a:pPr algn="r" fontAlgn="ctr"/>
                      <a:r>
                        <a:rPr lang="fr-FR" sz="1000" b="0" i="1" u="none" strike="noStrike">
                          <a:solidFill>
                            <a:srgbClr val="000000"/>
                          </a:solidFill>
                          <a:latin typeface="Arial"/>
                        </a:rPr>
                        <a:t>Assistants scolaires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70</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81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0" i="1" u="none" strike="noStrike">
                          <a:solidFill>
                            <a:srgbClr val="000000"/>
                          </a:solidFill>
                          <a:latin typeface="Arial"/>
                        </a:rPr>
                        <a:t>81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0" i="1" u="none" strike="noStrike" dirty="0">
                          <a:solidFill>
                            <a:srgbClr val="000000"/>
                          </a:solidFill>
                          <a:latin typeface="Arial"/>
                        </a:rPr>
                        <a:t>109</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5847">
                <a:tc>
                  <a:txBody>
                    <a:bodyPr/>
                    <a:lstStyle/>
                    <a:p>
                      <a:pPr algn="l" fontAlgn="ctr"/>
                      <a:r>
                        <a:rPr lang="fr-FR" sz="1000" b="1" i="0" u="none" strike="noStrike">
                          <a:solidFill>
                            <a:srgbClr val="000000"/>
                          </a:solidFill>
                          <a:latin typeface="Arial"/>
                        </a:rPr>
                        <a:t>Techniciens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1" i="0" u="none" strike="noStrike" dirty="0">
                          <a:solidFill>
                            <a:srgbClr val="000000"/>
                          </a:solidFill>
                          <a:latin typeface="Arial"/>
                        </a:rPr>
                        <a:t>15</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85847">
                <a:tc>
                  <a:txBody>
                    <a:bodyPr/>
                    <a:lstStyle/>
                    <a:p>
                      <a:pPr algn="l" fontAlgn="ctr"/>
                      <a:r>
                        <a:rPr lang="fr-FR" sz="1000" b="1" i="0" u="none" strike="noStrike">
                          <a:solidFill>
                            <a:srgbClr val="000000"/>
                          </a:solidFill>
                          <a:latin typeface="Arial"/>
                        </a:rPr>
                        <a:t>Chauffeurs</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11</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12</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14</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1" i="0" u="none" strike="noStrike" dirty="0">
                          <a:solidFill>
                            <a:srgbClr val="000000"/>
                          </a:solidFill>
                          <a:latin typeface="Arial"/>
                        </a:rPr>
                        <a:t>14</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6350" cap="flat" cmpd="sng" algn="ctr">
                      <a:solidFill>
                        <a:srgbClr val="FF6600"/>
                      </a:solidFill>
                      <a:prstDash val="solid"/>
                      <a:round/>
                      <a:headEnd type="none" w="med" len="med"/>
                      <a:tailEnd type="none" w="med" len="med"/>
                    </a:lnB>
                    <a:solidFill>
                      <a:srgbClr val="FFC000"/>
                    </a:solidFill>
                  </a:tcPr>
                </a:tc>
              </a:tr>
              <a:tr h="194697">
                <a:tc>
                  <a:txBody>
                    <a:bodyPr/>
                    <a:lstStyle/>
                    <a:p>
                      <a:pPr algn="l" fontAlgn="ctr"/>
                      <a:r>
                        <a:rPr lang="fr-FR" sz="1000" b="1" i="0" u="none" strike="noStrike">
                          <a:solidFill>
                            <a:srgbClr val="000000"/>
                          </a:solidFill>
                          <a:latin typeface="Arial"/>
                        </a:rPr>
                        <a:t>Gestion et encadrement</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10</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10</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000" b="1" i="0" u="none" strike="noStrike">
                          <a:solidFill>
                            <a:srgbClr val="000000"/>
                          </a:solidFill>
                          <a:latin typeface="Arial"/>
                        </a:rPr>
                        <a:t>9</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rtl="0" fontAlgn="ctr"/>
                      <a:r>
                        <a:rPr lang="fr-FR" sz="1000" b="1" i="0" u="none" strike="noStrike" dirty="0">
                          <a:solidFill>
                            <a:srgbClr val="000000"/>
                          </a:solidFill>
                          <a:latin typeface="Arial"/>
                        </a:rPr>
                        <a:t>10</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635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r h="194697">
                <a:tc>
                  <a:txBody>
                    <a:bodyPr/>
                    <a:lstStyle/>
                    <a:p>
                      <a:pPr algn="ctr" fontAlgn="ctr"/>
                      <a:r>
                        <a:rPr lang="fr-FR" sz="1100" b="1" i="0" u="none" strike="noStrike" dirty="0">
                          <a:solidFill>
                            <a:srgbClr val="000000"/>
                          </a:solidFill>
                          <a:latin typeface="Arial"/>
                        </a:rPr>
                        <a:t>TOTAL</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c>
                  <a:txBody>
                    <a:bodyPr/>
                    <a:lstStyle/>
                    <a:p>
                      <a:pPr algn="ctr" fontAlgn="ctr"/>
                      <a:r>
                        <a:rPr lang="fr-FR" sz="1100" b="1" i="0" u="none" strike="noStrike" dirty="0">
                          <a:solidFill>
                            <a:srgbClr val="000000"/>
                          </a:solidFill>
                          <a:latin typeface="Arial"/>
                        </a:rPr>
                        <a:t>1 203</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dirty="0">
                          <a:solidFill>
                            <a:srgbClr val="000000"/>
                          </a:solidFill>
                          <a:latin typeface="Arial"/>
                        </a:rPr>
                        <a:t>1 224</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ctr" fontAlgn="ctr"/>
                      <a:r>
                        <a:rPr lang="fr-FR" sz="1100" b="1" i="0" u="none" strike="noStrike" dirty="0">
                          <a:solidFill>
                            <a:srgbClr val="000000"/>
                          </a:solidFill>
                          <a:latin typeface="Arial"/>
                        </a:rPr>
                        <a:t>1 198</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E7E6E6"/>
                    </a:solidFill>
                  </a:tcPr>
                </a:tc>
                <a:tc>
                  <a:txBody>
                    <a:bodyPr/>
                    <a:lstStyle/>
                    <a:p>
                      <a:pPr algn="ctr" fontAlgn="ctr"/>
                      <a:r>
                        <a:rPr lang="fr-FR" sz="1100" b="1" i="0" u="none" strike="noStrike" dirty="0">
                          <a:solidFill>
                            <a:srgbClr val="000000"/>
                          </a:solidFill>
                          <a:latin typeface="Arial"/>
                        </a:rPr>
                        <a:t>1 257</a:t>
                      </a:r>
                    </a:p>
                  </a:txBody>
                  <a:tcPr marL="6318" marR="6318" marT="6318"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8071307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26</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ÉVÈNEMENTS</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
          <p:cNvSpPr/>
          <p:nvPr/>
        </p:nvSpPr>
        <p:spPr>
          <a:xfrm>
            <a:off x="549273" y="1070914"/>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Invitations et Visites</a:t>
            </a:r>
            <a:endParaRPr lang="fr-FR" sz="2000" b="1" dirty="0"/>
          </a:p>
        </p:txBody>
      </p:sp>
      <p:sp>
        <p:nvSpPr>
          <p:cNvPr id="8" name="ZoneTexte 7"/>
          <p:cNvSpPr txBox="1"/>
          <p:nvPr/>
        </p:nvSpPr>
        <p:spPr>
          <a:xfrm>
            <a:off x="549274" y="1419296"/>
            <a:ext cx="6099176" cy="4893647"/>
          </a:xfrm>
          <a:prstGeom prst="rect">
            <a:avLst/>
          </a:prstGeom>
          <a:noFill/>
        </p:spPr>
        <p:txBody>
          <a:bodyPr wrap="square" rtlCol="0">
            <a:spAutoFit/>
          </a:bodyPr>
          <a:lstStyle/>
          <a:p>
            <a:pPr marL="171450" lvl="0" indent="-171450">
              <a:buClr>
                <a:srgbClr val="FFC000"/>
              </a:buClr>
              <a:buFont typeface="Wingdings" panose="05000000000000000000" pitchFamily="2" charset="2"/>
              <a:buChar char="Ø"/>
            </a:pPr>
            <a:r>
              <a:rPr lang="fr-FR" sz="1200" b="1" dirty="0" smtClean="0"/>
              <a:t>04/01/2017</a:t>
            </a:r>
            <a:r>
              <a:rPr lang="fr-FR" sz="1200" dirty="0" smtClean="0"/>
              <a:t> : Visite </a:t>
            </a:r>
            <a:r>
              <a:rPr lang="fr-FR" sz="1200" dirty="0"/>
              <a:t>de Monsieur Alain MERIEUX, Fondateur de la Fondation Mérieux à </a:t>
            </a:r>
            <a:r>
              <a:rPr lang="fr-FR" sz="1200" dirty="0" err="1"/>
              <a:t>Akamasoa</a:t>
            </a:r>
            <a:r>
              <a:rPr lang="fr-FR" sz="1200" dirty="0"/>
              <a:t> (Centre d’accueil)</a:t>
            </a:r>
          </a:p>
          <a:p>
            <a:pPr marL="171450" lvl="0" indent="-171450">
              <a:buClr>
                <a:srgbClr val="FFC000"/>
              </a:buClr>
              <a:buFont typeface="Wingdings" panose="05000000000000000000" pitchFamily="2" charset="2"/>
              <a:buChar char="Ø"/>
            </a:pPr>
            <a:r>
              <a:rPr lang="fr-FR" sz="1200" b="1" dirty="0" smtClean="0"/>
              <a:t>08/01/2017</a:t>
            </a:r>
            <a:r>
              <a:rPr lang="fr-FR" sz="1200" dirty="0" smtClean="0"/>
              <a:t> </a:t>
            </a:r>
            <a:r>
              <a:rPr lang="fr-FR" sz="1200" dirty="0"/>
              <a:t>:</a:t>
            </a:r>
            <a:r>
              <a:rPr lang="fr-FR" sz="1200" dirty="0" smtClean="0"/>
              <a:t> </a:t>
            </a:r>
            <a:r>
              <a:rPr lang="fr-FR" sz="1200" dirty="0"/>
              <a:t>Visite du Cardinal PAROLINI de Rome avec </a:t>
            </a:r>
            <a:r>
              <a:rPr lang="fr-FR" sz="1200" dirty="0" smtClean="0"/>
              <a:t>30 </a:t>
            </a:r>
            <a:r>
              <a:rPr lang="fr-FR" sz="1200" dirty="0"/>
              <a:t>évêques de Madagascar</a:t>
            </a:r>
          </a:p>
          <a:p>
            <a:pPr marL="171450" lvl="0" indent="-171450">
              <a:buClr>
                <a:srgbClr val="FFC000"/>
              </a:buClr>
              <a:buFont typeface="Wingdings" panose="05000000000000000000" pitchFamily="2" charset="2"/>
              <a:buChar char="Ø"/>
            </a:pPr>
            <a:r>
              <a:rPr lang="fr-FR" sz="1200" b="1" dirty="0"/>
              <a:t>25/01/2017</a:t>
            </a:r>
            <a:r>
              <a:rPr lang="fr-FR" sz="1200" dirty="0"/>
              <a:t> : Visite de Didier </a:t>
            </a:r>
            <a:r>
              <a:rPr lang="fr-FR" sz="1200" dirty="0" smtClean="0"/>
              <a:t>ROBERT, </a:t>
            </a:r>
            <a:r>
              <a:rPr lang="fr-FR" sz="1200" dirty="0"/>
              <a:t>Président de la Région </a:t>
            </a:r>
            <a:r>
              <a:rPr lang="fr-FR" sz="1200" dirty="0" smtClean="0"/>
              <a:t>de La </a:t>
            </a:r>
            <a:r>
              <a:rPr lang="fr-FR" sz="1200" dirty="0"/>
              <a:t>Réunion et son épouse</a:t>
            </a:r>
          </a:p>
          <a:p>
            <a:pPr marL="171450" lvl="0" indent="-171450">
              <a:buClr>
                <a:srgbClr val="FFC000"/>
              </a:buClr>
              <a:buFont typeface="Wingdings" panose="05000000000000000000" pitchFamily="2" charset="2"/>
              <a:buChar char="Ø"/>
            </a:pPr>
            <a:r>
              <a:rPr lang="fr-FR" sz="1200" b="1" dirty="0" smtClean="0"/>
              <a:t>28/02/2017</a:t>
            </a:r>
            <a:r>
              <a:rPr lang="fr-FR" sz="1200" dirty="0"/>
              <a:t> : Visite </a:t>
            </a:r>
            <a:r>
              <a:rPr lang="fr-FR" sz="1200" dirty="0" smtClean="0"/>
              <a:t>du </a:t>
            </a:r>
            <a:r>
              <a:rPr lang="fr-FR" sz="1200" dirty="0"/>
              <a:t>Prince Albert de Monaco et de Donatella de Filippo </a:t>
            </a:r>
            <a:r>
              <a:rPr lang="fr-FR" sz="1200" dirty="0" err="1"/>
              <a:t>Campioni</a:t>
            </a:r>
            <a:r>
              <a:rPr lang="fr-FR" sz="1200" dirty="0"/>
              <a:t> Présidente de MAP (Monaco Aide et Présence) avec  son </a:t>
            </a:r>
            <a:r>
              <a:rPr lang="fr-FR" sz="1200" dirty="0" smtClean="0"/>
              <a:t>équipe</a:t>
            </a:r>
            <a:endParaRPr lang="fr-FR" sz="1200" dirty="0"/>
          </a:p>
          <a:p>
            <a:pPr marL="171450" lvl="0" indent="-171450">
              <a:buClr>
                <a:srgbClr val="FFC000"/>
              </a:buClr>
              <a:buFont typeface="Wingdings" panose="05000000000000000000" pitchFamily="2" charset="2"/>
              <a:buChar char="Ø"/>
            </a:pPr>
            <a:r>
              <a:rPr lang="fr-FR" sz="1200" b="1" dirty="0" smtClean="0"/>
              <a:t>23/04/2017</a:t>
            </a:r>
            <a:r>
              <a:rPr lang="fr-FR" sz="1200" dirty="0"/>
              <a:t> : Messe dirigée par </a:t>
            </a:r>
            <a:r>
              <a:rPr lang="fr-FR" sz="1200" dirty="0" smtClean="0"/>
              <a:t>Mgr </a:t>
            </a:r>
            <a:r>
              <a:rPr lang="fr-FR" sz="1200" dirty="0" err="1" smtClean="0"/>
              <a:t>Ramaroson</a:t>
            </a:r>
            <a:r>
              <a:rPr lang="fr-FR" sz="1200" dirty="0" smtClean="0"/>
              <a:t> </a:t>
            </a:r>
            <a:r>
              <a:rPr lang="fr-FR" sz="1200" dirty="0" err="1" smtClean="0"/>
              <a:t>Bejamin</a:t>
            </a:r>
            <a:r>
              <a:rPr lang="fr-FR" sz="1200" dirty="0" smtClean="0"/>
              <a:t> </a:t>
            </a:r>
            <a:r>
              <a:rPr lang="fr-FR" sz="1200" dirty="0"/>
              <a:t>de Antsiranana </a:t>
            </a:r>
          </a:p>
          <a:p>
            <a:pPr marL="171450" indent="-171450">
              <a:buClr>
                <a:srgbClr val="FFC000"/>
              </a:buClr>
              <a:buFont typeface="Wingdings" panose="05000000000000000000" pitchFamily="2" charset="2"/>
              <a:buChar char="Ø"/>
            </a:pPr>
            <a:r>
              <a:rPr lang="fr-FR" sz="1200" b="1" dirty="0" smtClean="0"/>
              <a:t>07/05/2017</a:t>
            </a:r>
            <a:r>
              <a:rPr lang="fr-FR" sz="1200" dirty="0" smtClean="0"/>
              <a:t> : Visite de </a:t>
            </a:r>
            <a:r>
              <a:rPr lang="fr-FR" sz="1200" dirty="0"/>
              <a:t>l’Ambassadeur de </a:t>
            </a:r>
            <a:r>
              <a:rPr lang="fr-FR" sz="1200" dirty="0" smtClean="0"/>
              <a:t>France, Mme Véronique </a:t>
            </a:r>
            <a:r>
              <a:rPr lang="fr-FR" sz="1200" dirty="0" err="1" smtClean="0"/>
              <a:t>Vouland</a:t>
            </a:r>
            <a:r>
              <a:rPr lang="fr-FR" sz="1200" dirty="0" smtClean="0"/>
              <a:t>-</a:t>
            </a:r>
            <a:r>
              <a:rPr lang="fr-FR" sz="1200" dirty="0" err="1" smtClean="0"/>
              <a:t>Aneini</a:t>
            </a:r>
            <a:r>
              <a:rPr lang="fr-FR" sz="1200" dirty="0" smtClean="0"/>
              <a:t> </a:t>
            </a:r>
            <a:r>
              <a:rPr lang="fr-FR" sz="1200" dirty="0"/>
              <a:t>à la messe du Dimanche</a:t>
            </a:r>
          </a:p>
          <a:p>
            <a:pPr marL="171450" lvl="0" indent="-171450">
              <a:buClr>
                <a:srgbClr val="FFC000"/>
              </a:buClr>
              <a:buFont typeface="Wingdings" panose="05000000000000000000" pitchFamily="2" charset="2"/>
              <a:buChar char="Ø"/>
            </a:pPr>
            <a:r>
              <a:rPr lang="fr-FR" sz="1200" b="1" dirty="0" smtClean="0"/>
              <a:t>11/05/2017</a:t>
            </a:r>
            <a:r>
              <a:rPr lang="fr-FR" sz="1200" dirty="0"/>
              <a:t> : Visite de </a:t>
            </a:r>
            <a:r>
              <a:rPr lang="fr-FR" sz="1200" dirty="0" smtClean="0"/>
              <a:t>l’association Aviation </a:t>
            </a:r>
            <a:r>
              <a:rPr lang="fr-FR" sz="1200" dirty="0"/>
              <a:t>Sans Frontières, </a:t>
            </a:r>
            <a:r>
              <a:rPr lang="fr-FR" sz="1200" dirty="0" smtClean="0"/>
              <a:t>avec Mme </a:t>
            </a:r>
            <a:r>
              <a:rPr lang="fr-FR" sz="1200" dirty="0"/>
              <a:t>Cécile </a:t>
            </a:r>
            <a:r>
              <a:rPr lang="fr-FR" sz="1200" dirty="0" smtClean="0"/>
              <a:t>VIC, Présidente </a:t>
            </a:r>
            <a:r>
              <a:rPr lang="fr-FR" sz="1200" dirty="0"/>
              <a:t>de la Fondation Air </a:t>
            </a:r>
            <a:r>
              <a:rPr lang="fr-FR" sz="1200" dirty="0" smtClean="0"/>
              <a:t>France et la chanteuse ANGGUN, Indonésienne</a:t>
            </a:r>
            <a:endParaRPr lang="fr-FR" sz="1200" dirty="0"/>
          </a:p>
          <a:p>
            <a:pPr marL="171450" lvl="0" indent="-171450">
              <a:buClr>
                <a:srgbClr val="FFC000"/>
              </a:buClr>
              <a:buFont typeface="Wingdings" panose="05000000000000000000" pitchFamily="2" charset="2"/>
              <a:buChar char="Ø"/>
            </a:pPr>
            <a:r>
              <a:rPr lang="fr-FR" sz="1200" b="1" dirty="0"/>
              <a:t>17/08/2017</a:t>
            </a:r>
            <a:r>
              <a:rPr lang="fr-FR" sz="1200" dirty="0"/>
              <a:t> :  Visite du Président </a:t>
            </a:r>
            <a:r>
              <a:rPr lang="fr-FR" sz="1200" dirty="0" err="1"/>
              <a:t>Hery</a:t>
            </a:r>
            <a:r>
              <a:rPr lang="fr-FR" sz="1200" dirty="0"/>
              <a:t> </a:t>
            </a:r>
            <a:r>
              <a:rPr lang="fr-FR" sz="1200" dirty="0" err="1"/>
              <a:t>Rajaonarimampianaina</a:t>
            </a:r>
            <a:r>
              <a:rPr lang="fr-FR" sz="1200" dirty="0"/>
              <a:t> et </a:t>
            </a:r>
            <a:r>
              <a:rPr lang="fr-FR" sz="1200" dirty="0" smtClean="0"/>
              <a:t>de son épouse</a:t>
            </a:r>
            <a:endParaRPr lang="fr-FR" sz="1200" dirty="0"/>
          </a:p>
          <a:p>
            <a:pPr marL="171450" lvl="0" indent="-171450">
              <a:buClr>
                <a:srgbClr val="FFC000"/>
              </a:buClr>
              <a:buFont typeface="Wingdings" panose="05000000000000000000" pitchFamily="2" charset="2"/>
              <a:buChar char="Ø"/>
            </a:pPr>
            <a:r>
              <a:rPr lang="fr-FR" sz="1200" b="1" dirty="0"/>
              <a:t>25/08/2017</a:t>
            </a:r>
            <a:r>
              <a:rPr lang="fr-FR" sz="1200" dirty="0"/>
              <a:t> : Visite </a:t>
            </a:r>
            <a:r>
              <a:rPr lang="fr-FR" sz="1200" dirty="0" smtClean="0"/>
              <a:t>du </a:t>
            </a:r>
            <a:r>
              <a:rPr lang="fr-FR" sz="1200" dirty="0"/>
              <a:t>Ministre de la Santé </a:t>
            </a:r>
            <a:r>
              <a:rPr lang="fr-FR" sz="1200" dirty="0" smtClean="0"/>
              <a:t>Publique, Mr Mamy </a:t>
            </a:r>
            <a:r>
              <a:rPr lang="fr-FR" sz="1200" dirty="0" err="1" smtClean="0"/>
              <a:t>Lalatiana</a:t>
            </a:r>
            <a:r>
              <a:rPr lang="fr-FR" sz="1200" dirty="0" smtClean="0"/>
              <a:t> et de son équipe</a:t>
            </a:r>
            <a:endParaRPr lang="fr-FR" sz="1200" dirty="0"/>
          </a:p>
          <a:p>
            <a:pPr marL="171450" lvl="0" indent="-171450">
              <a:buClr>
                <a:srgbClr val="FFC000"/>
              </a:buClr>
              <a:buFont typeface="Wingdings" panose="05000000000000000000" pitchFamily="2" charset="2"/>
              <a:buChar char="Ø"/>
            </a:pPr>
            <a:r>
              <a:rPr lang="fr-FR" sz="1200" b="1" dirty="0"/>
              <a:t>04/10/2017</a:t>
            </a:r>
            <a:r>
              <a:rPr lang="fr-FR" sz="1200" dirty="0"/>
              <a:t> : Visite de </a:t>
            </a:r>
            <a:r>
              <a:rPr lang="fr-FR" sz="1200" dirty="0" smtClean="0"/>
              <a:t>Mr Philippe BRANDT, Ambassadeur </a:t>
            </a:r>
            <a:r>
              <a:rPr lang="fr-FR" sz="1200" dirty="0"/>
              <a:t>de Suisse à Madagascar</a:t>
            </a:r>
          </a:p>
          <a:p>
            <a:pPr marL="171450" lvl="0" indent="-171450">
              <a:buClr>
                <a:srgbClr val="FFC000"/>
              </a:buClr>
              <a:buFont typeface="Wingdings" panose="05000000000000000000" pitchFamily="2" charset="2"/>
              <a:buChar char="Ø"/>
            </a:pPr>
            <a:r>
              <a:rPr lang="fr-FR" sz="1200" b="1" dirty="0"/>
              <a:t>03/11/2017</a:t>
            </a:r>
            <a:r>
              <a:rPr lang="fr-FR" sz="1200" dirty="0"/>
              <a:t> : Visite du Père Général </a:t>
            </a:r>
            <a:r>
              <a:rPr lang="fr-FR" sz="1200" dirty="0" err="1"/>
              <a:t>Tomaz</a:t>
            </a:r>
            <a:r>
              <a:rPr lang="fr-FR" sz="1200" dirty="0"/>
              <a:t> de la Congrégation des prêtres lazaristes à </a:t>
            </a:r>
            <a:r>
              <a:rPr lang="fr-FR" sz="1200" dirty="0" err="1"/>
              <a:t>Akamasoa</a:t>
            </a:r>
            <a:r>
              <a:rPr lang="fr-FR" sz="1200" dirty="0"/>
              <a:t> avec le Père Visiteur Alexandre de l’œuvre du </a:t>
            </a:r>
            <a:r>
              <a:rPr lang="fr-FR" sz="1200" dirty="0" smtClean="0"/>
              <a:t>père Pedro</a:t>
            </a:r>
            <a:endParaRPr lang="fr-FR" sz="1200" dirty="0"/>
          </a:p>
          <a:p>
            <a:pPr marL="171450" lvl="0" indent="-171450">
              <a:buClr>
                <a:srgbClr val="FFC000"/>
              </a:buClr>
              <a:buFont typeface="Wingdings" panose="05000000000000000000" pitchFamily="2" charset="2"/>
              <a:buChar char="Ø"/>
            </a:pPr>
            <a:r>
              <a:rPr lang="fr-FR" sz="1200" b="1" dirty="0" smtClean="0"/>
              <a:t>20/11/2017</a:t>
            </a:r>
            <a:r>
              <a:rPr lang="fr-FR" sz="1200" dirty="0" smtClean="0"/>
              <a:t> </a:t>
            </a:r>
            <a:r>
              <a:rPr lang="fr-FR" sz="1200" dirty="0"/>
              <a:t>: Visite de Michel et Michèle  Second </a:t>
            </a:r>
            <a:r>
              <a:rPr lang="fr-FR" sz="1200" dirty="0" smtClean="0"/>
              <a:t>d’APPO </a:t>
            </a:r>
            <a:r>
              <a:rPr lang="fr-FR" sz="1200" dirty="0"/>
              <a:t>France</a:t>
            </a:r>
          </a:p>
          <a:p>
            <a:pPr marL="171450" lvl="0" indent="-171450">
              <a:buClr>
                <a:srgbClr val="FFC000"/>
              </a:buClr>
              <a:buFont typeface="Wingdings" panose="05000000000000000000" pitchFamily="2" charset="2"/>
              <a:buChar char="Ø"/>
            </a:pPr>
            <a:r>
              <a:rPr lang="fr-FR" sz="1200" b="1" dirty="0"/>
              <a:t>22/11/2017</a:t>
            </a:r>
            <a:r>
              <a:rPr lang="fr-FR" sz="1200" dirty="0"/>
              <a:t> </a:t>
            </a:r>
            <a:r>
              <a:rPr lang="fr-FR" sz="1200" dirty="0" smtClean="0"/>
              <a:t>: </a:t>
            </a:r>
            <a:r>
              <a:rPr lang="fr-FR" sz="1200" dirty="0"/>
              <a:t>visite de Pierre et Marie Françoise Boisson </a:t>
            </a:r>
            <a:r>
              <a:rPr lang="fr-FR" sz="1200" dirty="0" smtClean="0"/>
              <a:t>d’APPO </a:t>
            </a:r>
            <a:r>
              <a:rPr lang="fr-FR" sz="1200" dirty="0"/>
              <a:t>France</a:t>
            </a:r>
          </a:p>
          <a:p>
            <a:pPr marL="171450" lvl="0" indent="-171450">
              <a:buClr>
                <a:srgbClr val="FFC000"/>
              </a:buClr>
              <a:buFont typeface="Wingdings" panose="05000000000000000000" pitchFamily="2" charset="2"/>
              <a:buChar char="Ø"/>
            </a:pPr>
            <a:r>
              <a:rPr lang="fr-FR" sz="1200" b="1" dirty="0" smtClean="0"/>
              <a:t>23/11/2017</a:t>
            </a:r>
            <a:r>
              <a:rPr lang="fr-FR" sz="1200" dirty="0"/>
              <a:t> : Visite du Président </a:t>
            </a:r>
            <a:r>
              <a:rPr lang="fr-FR" sz="1200" dirty="0" smtClean="0"/>
              <a:t>de l’UEFA Slovène, Mr Aleksander CEFERIN</a:t>
            </a:r>
            <a:r>
              <a:rPr lang="fr-FR" sz="1200" dirty="0" smtClean="0">
                <a:solidFill>
                  <a:srgbClr val="FF0000"/>
                </a:solidFill>
              </a:rPr>
              <a:t> </a:t>
            </a:r>
            <a:r>
              <a:rPr lang="fr-FR" sz="1200" dirty="0" smtClean="0"/>
              <a:t>avec Mr Patrick PISAL-HAMIDA, Directeur de </a:t>
            </a:r>
            <a:r>
              <a:rPr lang="fr-FR" sz="1200" dirty="0"/>
              <a:t>Telma à Madagascar</a:t>
            </a:r>
          </a:p>
          <a:p>
            <a:pPr marL="171450" lvl="0" indent="-171450">
              <a:buClr>
                <a:srgbClr val="FFC000"/>
              </a:buClr>
              <a:buFont typeface="Wingdings" panose="05000000000000000000" pitchFamily="2" charset="2"/>
              <a:buChar char="Ø"/>
            </a:pPr>
            <a:r>
              <a:rPr lang="fr-FR" sz="1200" b="1" dirty="0" smtClean="0"/>
              <a:t>27/11/2017</a:t>
            </a:r>
            <a:r>
              <a:rPr lang="fr-FR" sz="1200" dirty="0"/>
              <a:t> : </a:t>
            </a:r>
            <a:r>
              <a:rPr lang="fr-FR" sz="1200" dirty="0" smtClean="0"/>
              <a:t>Visite d’une </a:t>
            </a:r>
            <a:r>
              <a:rPr lang="fr-FR" sz="1200" dirty="0"/>
              <a:t>délégation </a:t>
            </a:r>
            <a:r>
              <a:rPr lang="fr-FR" sz="1200" dirty="0" smtClean="0"/>
              <a:t>du Parlement </a:t>
            </a:r>
            <a:r>
              <a:rPr lang="fr-FR" sz="1200" dirty="0"/>
              <a:t>de la Communauté Française </a:t>
            </a:r>
            <a:r>
              <a:rPr lang="fr-FR" sz="1200" dirty="0" smtClean="0"/>
              <a:t>et Belge avec le président de l’assemblée nationale de Belgique, Mr Philippe </a:t>
            </a:r>
            <a:r>
              <a:rPr lang="fr-FR" sz="1200" dirty="0" err="1" smtClean="0"/>
              <a:t>Courard</a:t>
            </a:r>
            <a:endParaRPr lang="fr-FR" sz="1200" dirty="0" smtClean="0"/>
          </a:p>
          <a:p>
            <a:pPr marL="171450" lvl="0" indent="-171450">
              <a:buClr>
                <a:srgbClr val="FFC000"/>
              </a:buClr>
              <a:buFont typeface="Wingdings" panose="05000000000000000000" pitchFamily="2" charset="2"/>
              <a:buChar char="Ø"/>
            </a:pPr>
            <a:r>
              <a:rPr lang="fr-FR" sz="1200" b="1" dirty="0" smtClean="0"/>
              <a:t>25/12/2017</a:t>
            </a:r>
            <a:r>
              <a:rPr lang="fr-FR" sz="1200" dirty="0"/>
              <a:t> : </a:t>
            </a:r>
            <a:r>
              <a:rPr lang="fr-FR" sz="1200" dirty="0" smtClean="0"/>
              <a:t>Visite </a:t>
            </a:r>
            <a:r>
              <a:rPr lang="fr-FR" sz="1200" dirty="0"/>
              <a:t>de </a:t>
            </a:r>
            <a:r>
              <a:rPr lang="fr-FR" sz="1200" dirty="0" smtClean="0"/>
              <a:t>Mr </a:t>
            </a:r>
            <a:r>
              <a:rPr lang="fr-FR" sz="1200" dirty="0" err="1" smtClean="0"/>
              <a:t>Andry</a:t>
            </a:r>
            <a:r>
              <a:rPr lang="fr-FR" sz="1200" dirty="0" smtClean="0"/>
              <a:t> </a:t>
            </a:r>
            <a:r>
              <a:rPr lang="fr-FR" sz="1200" dirty="0" err="1"/>
              <a:t>Rajoelina</a:t>
            </a:r>
            <a:r>
              <a:rPr lang="fr-FR" sz="1200" dirty="0"/>
              <a:t> et </a:t>
            </a:r>
            <a:r>
              <a:rPr lang="fr-FR" sz="1200" dirty="0" smtClean="0"/>
              <a:t>de sa famille à la messe </a:t>
            </a:r>
            <a:r>
              <a:rPr lang="fr-FR" sz="1200" dirty="0"/>
              <a:t>de Noel</a:t>
            </a:r>
          </a:p>
          <a:p>
            <a:pPr marL="171450" indent="-171450">
              <a:buClr>
                <a:srgbClr val="FFC000"/>
              </a:buClr>
              <a:buFont typeface="Wingdings" panose="05000000000000000000" pitchFamily="2" charset="2"/>
              <a:buChar char="Ø"/>
            </a:pPr>
            <a:r>
              <a:rPr lang="fr-FR" sz="1200" b="1" dirty="0" smtClean="0"/>
              <a:t>25/12/2017</a:t>
            </a:r>
            <a:r>
              <a:rPr lang="fr-FR" sz="1200" dirty="0"/>
              <a:t> : </a:t>
            </a:r>
            <a:r>
              <a:rPr lang="fr-FR" sz="1200" dirty="0" smtClean="0"/>
              <a:t>Visite </a:t>
            </a:r>
            <a:r>
              <a:rPr lang="fr-FR" sz="1200" dirty="0"/>
              <a:t>de Mr Guillaume Denis, Directeur </a:t>
            </a:r>
            <a:r>
              <a:rPr lang="fr-FR" sz="1200" dirty="0" smtClean="0"/>
              <a:t>de la Maternité « Pavillon </a:t>
            </a:r>
            <a:r>
              <a:rPr lang="fr-FR" sz="1200" dirty="0"/>
              <a:t>Sainte </a:t>
            </a:r>
            <a:r>
              <a:rPr lang="fr-FR" sz="1200" dirty="0" smtClean="0"/>
              <a:t>Fleur » de </a:t>
            </a:r>
            <a:r>
              <a:rPr lang="fr-FR" sz="1200" dirty="0"/>
              <a:t>l’Ordre de Malte  - CHU-JRA </a:t>
            </a:r>
            <a:r>
              <a:rPr lang="fr-FR" sz="1200" dirty="0" err="1"/>
              <a:t>Ampefiloha</a:t>
            </a:r>
            <a:endParaRPr lang="fr-FR" sz="1200" dirty="0"/>
          </a:p>
        </p:txBody>
      </p:sp>
      <p:pic>
        <p:nvPicPr>
          <p:cNvPr id="9" name="Image 8" descr="IMG_20171225_110925.jpg"/>
          <p:cNvPicPr>
            <a:picLocks noChangeAspect="1"/>
          </p:cNvPicPr>
          <p:nvPr/>
        </p:nvPicPr>
        <p:blipFill>
          <a:blip r:embed="rId2" cstate="screen"/>
          <a:stretch>
            <a:fillRect/>
          </a:stretch>
        </p:blipFill>
        <p:spPr>
          <a:xfrm>
            <a:off x="482232" y="8191278"/>
            <a:ext cx="1584250" cy="1188188"/>
          </a:xfrm>
          <a:prstGeom prst="rect">
            <a:avLst/>
          </a:prstGeom>
          <a:ln w="28575">
            <a:solidFill>
              <a:schemeClr val="accent1"/>
            </a:solidFill>
          </a:ln>
        </p:spPr>
      </p:pic>
      <p:pic>
        <p:nvPicPr>
          <p:cNvPr id="12" name="Image 11" descr="MONACO.jpg"/>
          <p:cNvPicPr>
            <a:picLocks noChangeAspect="1"/>
          </p:cNvPicPr>
          <p:nvPr/>
        </p:nvPicPr>
        <p:blipFill>
          <a:blip r:embed="rId3" cstate="screen"/>
          <a:srcRect t="10099"/>
          <a:stretch>
            <a:fillRect/>
          </a:stretch>
        </p:blipFill>
        <p:spPr>
          <a:xfrm>
            <a:off x="992606" y="6203430"/>
            <a:ext cx="2392327" cy="1613047"/>
          </a:xfrm>
          <a:prstGeom prst="rect">
            <a:avLst/>
          </a:prstGeom>
          <a:ln w="28575">
            <a:solidFill>
              <a:schemeClr val="accent1"/>
            </a:solidFill>
          </a:ln>
        </p:spPr>
      </p:pic>
      <p:pic>
        <p:nvPicPr>
          <p:cNvPr id="13" name="Image 12" descr="HERY.jpg"/>
          <p:cNvPicPr>
            <a:picLocks noChangeAspect="1"/>
          </p:cNvPicPr>
          <p:nvPr/>
        </p:nvPicPr>
        <p:blipFill>
          <a:blip r:embed="rId4"/>
          <a:stretch>
            <a:fillRect/>
          </a:stretch>
        </p:blipFill>
        <p:spPr>
          <a:xfrm>
            <a:off x="4072959" y="6004757"/>
            <a:ext cx="2350213" cy="1762660"/>
          </a:xfrm>
          <a:prstGeom prst="rect">
            <a:avLst/>
          </a:prstGeom>
          <a:ln w="28575">
            <a:solidFill>
              <a:schemeClr val="accent1"/>
            </a:solidFill>
          </a:ln>
        </p:spPr>
      </p:pic>
      <p:pic>
        <p:nvPicPr>
          <p:cNvPr id="14" name="Image 13" descr="CARDINAL.jpg"/>
          <p:cNvPicPr>
            <a:picLocks noChangeAspect="1"/>
          </p:cNvPicPr>
          <p:nvPr/>
        </p:nvPicPr>
        <p:blipFill>
          <a:blip r:embed="rId5"/>
          <a:stretch>
            <a:fillRect/>
          </a:stretch>
        </p:blipFill>
        <p:spPr>
          <a:xfrm>
            <a:off x="2278689" y="7994576"/>
            <a:ext cx="2190897" cy="1643173"/>
          </a:xfrm>
          <a:prstGeom prst="rect">
            <a:avLst/>
          </a:prstGeom>
          <a:ln w="28575">
            <a:solidFill>
              <a:schemeClr val="accent1"/>
            </a:solidFill>
          </a:ln>
        </p:spPr>
      </p:pic>
      <p:pic>
        <p:nvPicPr>
          <p:cNvPr id="15" name="Image 14" descr="FOOT 2.jpg"/>
          <p:cNvPicPr>
            <a:picLocks noChangeAspect="1"/>
          </p:cNvPicPr>
          <p:nvPr/>
        </p:nvPicPr>
        <p:blipFill>
          <a:blip r:embed="rId6" cstate="print"/>
          <a:stretch>
            <a:fillRect/>
          </a:stretch>
        </p:blipFill>
        <p:spPr>
          <a:xfrm>
            <a:off x="4681649" y="8088356"/>
            <a:ext cx="1733550" cy="1295209"/>
          </a:xfrm>
          <a:prstGeom prst="rect">
            <a:avLst/>
          </a:prstGeom>
          <a:ln w="28575">
            <a:solidFill>
              <a:schemeClr val="accent1"/>
            </a:solidFill>
          </a:ln>
        </p:spPr>
      </p:pic>
    </p:spTree>
    <p:extLst>
      <p:ext uri="{BB962C8B-B14F-4D97-AF65-F5344CB8AC3E}">
        <p14:creationId xmlns:p14="http://schemas.microsoft.com/office/powerpoint/2010/main" val="3266226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27</a:t>
            </a:fld>
            <a:endParaRPr lang="fr-FR"/>
          </a:p>
        </p:txBody>
      </p:sp>
      <p:sp>
        <p:nvSpPr>
          <p:cNvPr id="9" name="Rectangle 8"/>
          <p:cNvSpPr/>
          <p:nvPr/>
        </p:nvSpPr>
        <p:spPr>
          <a:xfrm>
            <a:off x="572834" y="597622"/>
            <a:ext cx="3184527"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Évènements à </a:t>
            </a:r>
            <a:r>
              <a:rPr lang="fr-FR" sz="2000" b="1" dirty="0" err="1" smtClean="0"/>
              <a:t>Akamasoa</a:t>
            </a:r>
            <a:endParaRPr lang="fr-FR" sz="2000" b="1" dirty="0"/>
          </a:p>
        </p:txBody>
      </p:sp>
      <p:sp>
        <p:nvSpPr>
          <p:cNvPr id="11" name="ZoneTexte 10"/>
          <p:cNvSpPr txBox="1"/>
          <p:nvPr/>
        </p:nvSpPr>
        <p:spPr>
          <a:xfrm>
            <a:off x="592891" y="1048478"/>
            <a:ext cx="5927725" cy="8586966"/>
          </a:xfrm>
          <a:prstGeom prst="rect">
            <a:avLst/>
          </a:prstGeom>
          <a:noFill/>
        </p:spPr>
        <p:txBody>
          <a:bodyPr wrap="square" rtlCol="0">
            <a:spAutoFit/>
          </a:bodyPr>
          <a:lstStyle/>
          <a:p>
            <a:pPr marL="171450" indent="-171450">
              <a:buClr>
                <a:srgbClr val="FFC000"/>
              </a:buClr>
              <a:buFont typeface="Wingdings" panose="05000000000000000000" pitchFamily="2" charset="2"/>
              <a:buChar char="Ø"/>
            </a:pPr>
            <a:r>
              <a:rPr lang="fr-FR" sz="1200" b="1" dirty="0" smtClean="0"/>
              <a:t>08 et 15/01/2017</a:t>
            </a:r>
            <a:r>
              <a:rPr lang="fr-FR" sz="1200" dirty="0"/>
              <a:t> :  Baptêmes des enfants à </a:t>
            </a:r>
            <a:r>
              <a:rPr lang="fr-FR" sz="1200" dirty="0" err="1"/>
              <a:t>Akamasoa</a:t>
            </a:r>
            <a:endParaRPr lang="fr-FR" sz="1200" dirty="0"/>
          </a:p>
          <a:p>
            <a:pPr marL="171450" indent="-171450">
              <a:buClr>
                <a:srgbClr val="FFC000"/>
              </a:buClr>
              <a:buFont typeface="Wingdings" panose="05000000000000000000" pitchFamily="2" charset="2"/>
              <a:buChar char="Ø"/>
            </a:pPr>
            <a:r>
              <a:rPr lang="fr-FR" sz="1200" b="1" dirty="0" smtClean="0"/>
              <a:t>13-14-15/02/2017</a:t>
            </a:r>
            <a:r>
              <a:rPr lang="fr-FR" sz="1200" b="1" dirty="0"/>
              <a:t> </a:t>
            </a:r>
            <a:r>
              <a:rPr lang="fr-FR" sz="1200" dirty="0"/>
              <a:t>: Journées des Ecoles, manifestation sportive</a:t>
            </a:r>
          </a:p>
          <a:p>
            <a:pPr marL="171450" indent="-171450">
              <a:buClr>
                <a:srgbClr val="FFC000"/>
              </a:buClr>
              <a:buFont typeface="Wingdings" panose="05000000000000000000" pitchFamily="2" charset="2"/>
              <a:buChar char="Ø"/>
            </a:pPr>
            <a:r>
              <a:rPr lang="fr-FR" sz="1200" b="1" dirty="0"/>
              <a:t>25/01/2017 </a:t>
            </a:r>
            <a:r>
              <a:rPr lang="fr-FR" sz="1200" dirty="0"/>
              <a:t>: Inauguration du terrain </a:t>
            </a:r>
            <a:r>
              <a:rPr lang="fr-FR" sz="1200" dirty="0" smtClean="0"/>
              <a:t>synthétique </a:t>
            </a:r>
            <a:r>
              <a:rPr lang="fr-FR" sz="1200" dirty="0"/>
              <a:t>à </a:t>
            </a:r>
            <a:r>
              <a:rPr lang="fr-FR" sz="1200" dirty="0" err="1"/>
              <a:t>Bemasoandro</a:t>
            </a:r>
            <a:r>
              <a:rPr lang="fr-FR" sz="1200" dirty="0"/>
              <a:t> par Didier ROBERT et son </a:t>
            </a:r>
            <a:r>
              <a:rPr lang="fr-FR" sz="1200" dirty="0" smtClean="0"/>
              <a:t>épouse et des </a:t>
            </a:r>
            <a:r>
              <a:rPr lang="fr-FR" sz="1200" dirty="0"/>
              <a:t>conseillés de la Région</a:t>
            </a:r>
          </a:p>
          <a:p>
            <a:pPr marL="171450" indent="-171450">
              <a:buClr>
                <a:srgbClr val="FFC000"/>
              </a:buClr>
              <a:buFont typeface="Wingdings" panose="05000000000000000000" pitchFamily="2" charset="2"/>
              <a:buChar char="Ø"/>
            </a:pPr>
            <a:r>
              <a:rPr lang="fr-FR" sz="1200" b="1" dirty="0" smtClean="0"/>
              <a:t>28/02/2017 </a:t>
            </a:r>
            <a:r>
              <a:rPr lang="fr-FR" sz="1200" dirty="0" smtClean="0"/>
              <a:t>: Inauguration de l’école Primaire de </a:t>
            </a:r>
            <a:r>
              <a:rPr lang="fr-FR" sz="1200" dirty="0" err="1" smtClean="0"/>
              <a:t>Mahatazana</a:t>
            </a:r>
            <a:r>
              <a:rPr lang="fr-FR" sz="1200" dirty="0" smtClean="0"/>
              <a:t> et de la Maternité de </a:t>
            </a:r>
            <a:r>
              <a:rPr lang="fr-FR" sz="1200" dirty="0" err="1" smtClean="0"/>
              <a:t>Manantenasoa</a:t>
            </a:r>
            <a:r>
              <a:rPr lang="fr-FR" sz="1200" dirty="0" smtClean="0"/>
              <a:t> en présence du Prince Albert de Monaco et de </a:t>
            </a:r>
            <a:r>
              <a:rPr lang="fr-FR" sz="1200" dirty="0"/>
              <a:t>Donatella de Filippo </a:t>
            </a:r>
            <a:r>
              <a:rPr lang="fr-FR" sz="1200" dirty="0" err="1" smtClean="0"/>
              <a:t>Campioni</a:t>
            </a:r>
            <a:r>
              <a:rPr lang="fr-FR" sz="1200" dirty="0" smtClean="0"/>
              <a:t>, Présidente de Monaco Aide et Présence, une grande fête est organisée au stade Saint Pierre à </a:t>
            </a:r>
            <a:r>
              <a:rPr lang="fr-FR" sz="1200" dirty="0" err="1" smtClean="0"/>
              <a:t>Andralanitra</a:t>
            </a:r>
            <a:r>
              <a:rPr lang="fr-FR" sz="1200" dirty="0" smtClean="0"/>
              <a:t> l’après midi</a:t>
            </a:r>
          </a:p>
          <a:p>
            <a:pPr marL="171450" indent="-171450">
              <a:buClr>
                <a:srgbClr val="FFC000"/>
              </a:buClr>
              <a:buFont typeface="Wingdings" panose="05000000000000000000" pitchFamily="2" charset="2"/>
              <a:buChar char="Ø"/>
            </a:pPr>
            <a:r>
              <a:rPr lang="fr-FR" sz="1200" b="1" dirty="0" smtClean="0"/>
              <a:t>07/03 et le 12/03/2017</a:t>
            </a:r>
            <a:r>
              <a:rPr lang="fr-FR" sz="1200" dirty="0"/>
              <a:t> : </a:t>
            </a:r>
            <a:r>
              <a:rPr lang="fr-FR" sz="1200" dirty="0" smtClean="0"/>
              <a:t>Le Cyclone </a:t>
            </a:r>
            <a:r>
              <a:rPr lang="fr-FR" sz="1200" dirty="0"/>
              <a:t>ENAWO </a:t>
            </a:r>
            <a:r>
              <a:rPr lang="fr-FR" sz="1200" dirty="0" smtClean="0"/>
              <a:t>a </a:t>
            </a:r>
            <a:r>
              <a:rPr lang="fr-FR" sz="1200" dirty="0"/>
              <a:t>ravagé l’ile </a:t>
            </a:r>
            <a:r>
              <a:rPr lang="fr-FR" sz="1200" dirty="0" smtClean="0"/>
              <a:t>malagasy et a détruit </a:t>
            </a:r>
            <a:r>
              <a:rPr lang="fr-FR" sz="1200" dirty="0"/>
              <a:t>plusieurs maisons à </a:t>
            </a:r>
            <a:r>
              <a:rPr lang="fr-FR" sz="1200" dirty="0" err="1"/>
              <a:t>Ambaniala</a:t>
            </a:r>
            <a:r>
              <a:rPr lang="fr-FR" sz="1200" dirty="0"/>
              <a:t> et </a:t>
            </a:r>
            <a:r>
              <a:rPr lang="fr-FR" sz="1200" dirty="0" err="1"/>
              <a:t>Ampasika</a:t>
            </a:r>
            <a:r>
              <a:rPr lang="fr-FR" sz="1200" dirty="0"/>
              <a:t>, village </a:t>
            </a:r>
            <a:r>
              <a:rPr lang="fr-FR" sz="1200" dirty="0" smtClean="0"/>
              <a:t>d’</a:t>
            </a:r>
            <a:r>
              <a:rPr lang="fr-FR" sz="1200" dirty="0" err="1" smtClean="0"/>
              <a:t>Akamasoa</a:t>
            </a:r>
            <a:endParaRPr lang="fr-FR" sz="1200" dirty="0" smtClean="0"/>
          </a:p>
          <a:p>
            <a:pPr marL="171450" indent="-171450">
              <a:buClr>
                <a:srgbClr val="FFC000"/>
              </a:buClr>
              <a:buFont typeface="Wingdings" panose="05000000000000000000" pitchFamily="2" charset="2"/>
              <a:buChar char="Ø"/>
            </a:pPr>
            <a:r>
              <a:rPr lang="fr-FR" sz="1200" b="1" dirty="0" smtClean="0"/>
              <a:t>16/04/2017</a:t>
            </a:r>
            <a:r>
              <a:rPr lang="fr-FR" sz="1200" b="1" dirty="0"/>
              <a:t> </a:t>
            </a:r>
            <a:r>
              <a:rPr lang="fr-FR" sz="1200" dirty="0"/>
              <a:t>: Messe de Pâques où il y avait 170 touristes </a:t>
            </a:r>
            <a:r>
              <a:rPr lang="fr-FR" sz="1200" dirty="0" smtClean="0"/>
              <a:t>de </a:t>
            </a:r>
            <a:r>
              <a:rPr lang="fr-FR" sz="1200" dirty="0"/>
              <a:t>30  pays différents du </a:t>
            </a:r>
            <a:r>
              <a:rPr lang="fr-FR" sz="1200" dirty="0" smtClean="0"/>
              <a:t>monde</a:t>
            </a:r>
            <a:endParaRPr lang="fr-FR" sz="1200" dirty="0"/>
          </a:p>
          <a:p>
            <a:pPr marL="171450" indent="-171450">
              <a:buClr>
                <a:srgbClr val="FFC000"/>
              </a:buClr>
              <a:buFont typeface="Wingdings" panose="05000000000000000000" pitchFamily="2" charset="2"/>
              <a:buChar char="Ø"/>
            </a:pPr>
            <a:r>
              <a:rPr lang="fr-FR" sz="1200" b="1" dirty="0" smtClean="0"/>
              <a:t>05/2017</a:t>
            </a:r>
            <a:r>
              <a:rPr lang="fr-FR" sz="1200" b="1" dirty="0"/>
              <a:t> </a:t>
            </a:r>
            <a:r>
              <a:rPr lang="fr-FR" sz="1200" dirty="0"/>
              <a:t>: Don de l’Association « MANANTENA »  </a:t>
            </a:r>
            <a:r>
              <a:rPr lang="fr-FR" sz="1200" dirty="0" smtClean="0"/>
              <a:t>avec 2 </a:t>
            </a:r>
            <a:r>
              <a:rPr lang="fr-FR" sz="1200" dirty="0"/>
              <a:t>arbres solaires pour les villages </a:t>
            </a:r>
            <a:r>
              <a:rPr lang="fr-FR" sz="1200" dirty="0" smtClean="0"/>
              <a:t>d’</a:t>
            </a:r>
            <a:r>
              <a:rPr lang="fr-FR" sz="1200" dirty="0" err="1" smtClean="0"/>
              <a:t>Antaninarenina</a:t>
            </a:r>
            <a:r>
              <a:rPr lang="fr-FR" sz="1200" dirty="0" smtClean="0"/>
              <a:t> </a:t>
            </a:r>
            <a:r>
              <a:rPr lang="fr-FR" sz="1200" dirty="0"/>
              <a:t>et </a:t>
            </a:r>
            <a:r>
              <a:rPr lang="fr-FR" sz="1200" dirty="0" smtClean="0"/>
              <a:t>d’</a:t>
            </a:r>
            <a:r>
              <a:rPr lang="fr-FR" sz="1200" dirty="0" err="1" smtClean="0"/>
              <a:t>Ambaniala</a:t>
            </a:r>
            <a:endParaRPr lang="fr-FR" sz="1200" dirty="0"/>
          </a:p>
          <a:p>
            <a:pPr marL="171450" indent="-171450">
              <a:buClr>
                <a:srgbClr val="FFC000"/>
              </a:buClr>
              <a:buFont typeface="Wingdings" panose="05000000000000000000" pitchFamily="2" charset="2"/>
              <a:buChar char="Ø"/>
            </a:pPr>
            <a:r>
              <a:rPr lang="fr-FR" sz="1200" b="1" dirty="0" smtClean="0"/>
              <a:t>18/05/2017</a:t>
            </a:r>
            <a:r>
              <a:rPr lang="fr-FR" sz="1200" b="1" dirty="0"/>
              <a:t> </a:t>
            </a:r>
            <a:r>
              <a:rPr lang="fr-FR" sz="1200" dirty="0"/>
              <a:t>: Visite du </a:t>
            </a:r>
            <a:r>
              <a:rPr lang="fr-FR" sz="1200" dirty="0" smtClean="0"/>
              <a:t>père Pedro </a:t>
            </a:r>
            <a:r>
              <a:rPr lang="fr-FR" sz="1200" dirty="0"/>
              <a:t>et </a:t>
            </a:r>
            <a:r>
              <a:rPr lang="fr-FR" sz="1200" dirty="0" smtClean="0"/>
              <a:t>de son </a:t>
            </a:r>
            <a:r>
              <a:rPr lang="fr-FR" sz="1200" dirty="0"/>
              <a:t>équipe </a:t>
            </a:r>
            <a:r>
              <a:rPr lang="fr-FR" sz="1200" dirty="0" smtClean="0"/>
              <a:t>avec la </a:t>
            </a:r>
            <a:r>
              <a:rPr lang="fr-FR" sz="1200" dirty="0"/>
              <a:t>Société EPSILONE (Zone Franche) à </a:t>
            </a:r>
            <a:r>
              <a:rPr lang="fr-FR" sz="1200" dirty="0" err="1"/>
              <a:t>Talatamaty</a:t>
            </a:r>
            <a:r>
              <a:rPr lang="fr-FR" sz="1200" dirty="0"/>
              <a:t> </a:t>
            </a:r>
            <a:r>
              <a:rPr lang="fr-FR" sz="1200" dirty="0" smtClean="0"/>
              <a:t>Antananarivo</a:t>
            </a:r>
            <a:endParaRPr lang="fr-FR" sz="1200" dirty="0"/>
          </a:p>
          <a:p>
            <a:pPr marL="171450" indent="-171450">
              <a:buClr>
                <a:srgbClr val="FFC000"/>
              </a:buClr>
              <a:buFont typeface="Wingdings" panose="05000000000000000000" pitchFamily="2" charset="2"/>
              <a:buChar char="Ø"/>
            </a:pPr>
            <a:r>
              <a:rPr lang="fr-FR" sz="1200" b="1" dirty="0"/>
              <a:t>16/06/2017 </a:t>
            </a:r>
            <a:r>
              <a:rPr lang="fr-FR" sz="1200" dirty="0"/>
              <a:t>: Cérémonie de la </a:t>
            </a:r>
            <a:r>
              <a:rPr lang="fr-FR" sz="1200" dirty="0" smtClean="0"/>
              <a:t>Journée </a:t>
            </a:r>
            <a:r>
              <a:rPr lang="fr-FR" sz="1200" dirty="0"/>
              <a:t>de la santé </a:t>
            </a:r>
            <a:r>
              <a:rPr lang="fr-FR" sz="1200" dirty="0" smtClean="0"/>
              <a:t>bucco-dentaire </a:t>
            </a:r>
            <a:r>
              <a:rPr lang="fr-FR" sz="1200" dirty="0"/>
              <a:t>à </a:t>
            </a:r>
            <a:r>
              <a:rPr lang="fr-FR" sz="1200" dirty="0" err="1" smtClean="0"/>
              <a:t>Akamasoa</a:t>
            </a:r>
            <a:r>
              <a:rPr lang="fr-FR" sz="1200" dirty="0" smtClean="0"/>
              <a:t> en </a:t>
            </a:r>
            <a:r>
              <a:rPr lang="fr-FR" sz="1200" dirty="0"/>
              <a:t>présence du député d’</a:t>
            </a:r>
            <a:r>
              <a:rPr lang="fr-FR" sz="1200" dirty="0" err="1"/>
              <a:t>Avaradrano</a:t>
            </a:r>
            <a:r>
              <a:rPr lang="fr-FR" sz="1200" dirty="0"/>
              <a:t>, et des médecins du district de la santé publique d’</a:t>
            </a:r>
            <a:r>
              <a:rPr lang="fr-FR" sz="1200" dirty="0" err="1"/>
              <a:t>Avaradrano</a:t>
            </a:r>
            <a:r>
              <a:rPr lang="fr-FR" sz="1200" dirty="0" smtClean="0"/>
              <a:t>. </a:t>
            </a:r>
            <a:r>
              <a:rPr lang="fr-FR" sz="1200" dirty="0"/>
              <a:t>789 </a:t>
            </a:r>
            <a:r>
              <a:rPr lang="fr-FR" sz="1200" dirty="0" smtClean="0"/>
              <a:t>personnes sont sensibilisées à cette occasion</a:t>
            </a:r>
            <a:endParaRPr lang="fr-FR" sz="1200" dirty="0"/>
          </a:p>
          <a:p>
            <a:pPr marL="171450" indent="-171450">
              <a:buClr>
                <a:srgbClr val="FFC000"/>
              </a:buClr>
              <a:buFont typeface="Wingdings" panose="05000000000000000000" pitchFamily="2" charset="2"/>
              <a:buChar char="Ø"/>
            </a:pPr>
            <a:r>
              <a:rPr lang="fr-FR" sz="1200" b="1" dirty="0"/>
              <a:t>19/07/2017 </a:t>
            </a:r>
            <a:r>
              <a:rPr lang="fr-FR" sz="1200" dirty="0"/>
              <a:t>: Sortie de la </a:t>
            </a:r>
            <a:r>
              <a:rPr lang="fr-FR" sz="1200" dirty="0" smtClean="0"/>
              <a:t>3ème </a:t>
            </a:r>
            <a:r>
              <a:rPr lang="fr-FR" sz="1200" dirty="0"/>
              <a:t>promotion FAHAZAVANA de l’école supérieure </a:t>
            </a:r>
            <a:r>
              <a:rPr lang="fr-FR" sz="1200" dirty="0" smtClean="0"/>
              <a:t>d’</a:t>
            </a:r>
            <a:r>
              <a:rPr lang="fr-FR" sz="1200" dirty="0" err="1" smtClean="0"/>
              <a:t>Akamasoa</a:t>
            </a:r>
            <a:endParaRPr lang="fr-FR" sz="1200" dirty="0"/>
          </a:p>
          <a:p>
            <a:pPr marL="171450" indent="-171450">
              <a:buClr>
                <a:srgbClr val="FFC000"/>
              </a:buClr>
              <a:buFont typeface="Wingdings" panose="05000000000000000000" pitchFamily="2" charset="2"/>
              <a:buChar char="Ø"/>
            </a:pPr>
            <a:r>
              <a:rPr lang="fr-FR" sz="1200" b="1" dirty="0"/>
              <a:t>22/07/2017 :</a:t>
            </a:r>
            <a:r>
              <a:rPr lang="fr-FR" sz="1200" dirty="0"/>
              <a:t> Le Père Pedro a fait une conférence à Antsirabe chez le Père de la congrégation franciscaine</a:t>
            </a:r>
          </a:p>
          <a:p>
            <a:pPr marL="171450" indent="-171450">
              <a:buClr>
                <a:srgbClr val="FFC000"/>
              </a:buClr>
              <a:buFont typeface="Wingdings" panose="05000000000000000000" pitchFamily="2" charset="2"/>
              <a:buChar char="Ø"/>
            </a:pPr>
            <a:r>
              <a:rPr lang="fr-FR" sz="1200" b="1" dirty="0"/>
              <a:t>20/08/2017 </a:t>
            </a:r>
            <a:r>
              <a:rPr lang="fr-FR" sz="1200" dirty="0"/>
              <a:t>: Première communion de 353 jeunes à la messe du </a:t>
            </a:r>
            <a:r>
              <a:rPr lang="fr-FR" sz="1200" dirty="0" smtClean="0"/>
              <a:t>dimanche</a:t>
            </a:r>
            <a:endParaRPr lang="fr-FR" sz="1200" dirty="0"/>
          </a:p>
          <a:p>
            <a:pPr marL="171450" indent="-171450">
              <a:buClr>
                <a:srgbClr val="FFC000"/>
              </a:buClr>
              <a:buFont typeface="Wingdings" panose="05000000000000000000" pitchFamily="2" charset="2"/>
              <a:buChar char="Ø"/>
            </a:pPr>
            <a:r>
              <a:rPr lang="fr-FR" sz="1200" b="1" dirty="0"/>
              <a:t>23/08/2017 </a:t>
            </a:r>
            <a:r>
              <a:rPr lang="fr-FR" sz="1200" dirty="0"/>
              <a:t>: Remise officielle d’un poste de police à </a:t>
            </a:r>
            <a:r>
              <a:rPr lang="fr-FR" sz="1200" dirty="0" err="1"/>
              <a:t>Akamasoa</a:t>
            </a:r>
            <a:r>
              <a:rPr lang="fr-FR" sz="1200" dirty="0"/>
              <a:t> à </a:t>
            </a:r>
            <a:r>
              <a:rPr lang="fr-FR" sz="1200" dirty="0" err="1"/>
              <a:t>Manantenasoa</a:t>
            </a:r>
            <a:r>
              <a:rPr lang="fr-FR" sz="1200" dirty="0"/>
              <a:t> en présence du Directeur du Cabinet de la Police Nationale et des Généraux de la police Nationale</a:t>
            </a:r>
          </a:p>
          <a:p>
            <a:pPr marL="171450" indent="-171450">
              <a:buClr>
                <a:srgbClr val="FFC000"/>
              </a:buClr>
              <a:buFont typeface="Wingdings" panose="05000000000000000000" pitchFamily="2" charset="2"/>
              <a:buChar char="Ø"/>
            </a:pPr>
            <a:r>
              <a:rPr lang="fr-FR" sz="1200" b="1" dirty="0"/>
              <a:t>27/08/2017 </a:t>
            </a:r>
            <a:r>
              <a:rPr lang="fr-FR" sz="1200" dirty="0"/>
              <a:t>: </a:t>
            </a:r>
            <a:r>
              <a:rPr lang="fr-FR" sz="1200" dirty="0" smtClean="0"/>
              <a:t>Compétition de foot interscolaire au niveau national à </a:t>
            </a:r>
            <a:r>
              <a:rPr lang="fr-FR" sz="1200" dirty="0" err="1" smtClean="0"/>
              <a:t>Majunga</a:t>
            </a:r>
            <a:r>
              <a:rPr lang="fr-FR" sz="1200" dirty="0" smtClean="0"/>
              <a:t> avec les moins de 14 ans, où Akamasoa a gagné et est championne de Madagascar. </a:t>
            </a:r>
            <a:endParaRPr lang="fr-FR" sz="1200" dirty="0"/>
          </a:p>
          <a:p>
            <a:pPr marL="171450" indent="-171450">
              <a:buClr>
                <a:srgbClr val="FFC000"/>
              </a:buClr>
              <a:buFont typeface="Wingdings" panose="05000000000000000000" pitchFamily="2" charset="2"/>
              <a:buChar char="Ø"/>
            </a:pPr>
            <a:r>
              <a:rPr lang="fr-FR" sz="1200" b="1" dirty="0"/>
              <a:t>01/11/2017 </a:t>
            </a:r>
            <a:r>
              <a:rPr lang="fr-FR" sz="1200" dirty="0"/>
              <a:t>: Une grande messe </a:t>
            </a:r>
            <a:r>
              <a:rPr lang="fr-FR" sz="1200" dirty="0" smtClean="0"/>
              <a:t>est célébrée à </a:t>
            </a:r>
            <a:r>
              <a:rPr lang="fr-FR" sz="1200" dirty="0"/>
              <a:t>la Cathédrale de la carrière à </a:t>
            </a:r>
            <a:r>
              <a:rPr lang="fr-FR" sz="1200" dirty="0" err="1"/>
              <a:t>Mahatazana</a:t>
            </a:r>
            <a:endParaRPr lang="fr-FR" sz="1200" dirty="0"/>
          </a:p>
          <a:p>
            <a:pPr marL="171450" indent="-171450">
              <a:buClr>
                <a:srgbClr val="FFC000"/>
              </a:buClr>
              <a:buFont typeface="Wingdings" panose="05000000000000000000" pitchFamily="2" charset="2"/>
              <a:buChar char="Ø"/>
            </a:pPr>
            <a:r>
              <a:rPr lang="fr-FR" sz="1200" b="1" dirty="0"/>
              <a:t>04/11/2017 :</a:t>
            </a:r>
            <a:r>
              <a:rPr lang="fr-FR" sz="1200" dirty="0"/>
              <a:t> Grande messe avec le Père Général de la congrégation </a:t>
            </a:r>
            <a:r>
              <a:rPr lang="fr-FR" sz="1200" dirty="0" smtClean="0"/>
              <a:t>Lazaristes </a:t>
            </a:r>
            <a:r>
              <a:rPr lang="fr-FR" sz="1200" dirty="0"/>
              <a:t>en présence de 15 prêtres Lazaristes </a:t>
            </a:r>
            <a:r>
              <a:rPr lang="fr-FR" sz="1200" dirty="0" smtClean="0"/>
              <a:t>et des </a:t>
            </a:r>
            <a:r>
              <a:rPr lang="fr-FR" sz="1200" dirty="0"/>
              <a:t>4 évêques </a:t>
            </a:r>
            <a:r>
              <a:rPr lang="fr-FR" sz="1200" dirty="0" smtClean="0"/>
              <a:t>d’Antsiranana, de </a:t>
            </a:r>
            <a:r>
              <a:rPr lang="fr-FR" sz="1200" dirty="0" err="1"/>
              <a:t>Ihorombe</a:t>
            </a:r>
            <a:r>
              <a:rPr lang="fr-FR" sz="1200" dirty="0"/>
              <a:t>, de  </a:t>
            </a:r>
            <a:r>
              <a:rPr lang="fr-FR" sz="1200" dirty="0" smtClean="0"/>
              <a:t>Fort Dauphin et </a:t>
            </a:r>
            <a:r>
              <a:rPr lang="fr-FR" sz="1200" dirty="0"/>
              <a:t>de </a:t>
            </a:r>
            <a:r>
              <a:rPr lang="fr-FR" sz="1200" dirty="0" err="1" smtClean="0"/>
              <a:t>Majunga</a:t>
            </a:r>
            <a:endParaRPr lang="fr-FR" sz="1200" dirty="0"/>
          </a:p>
          <a:p>
            <a:pPr marL="171450" indent="-171450">
              <a:buClr>
                <a:srgbClr val="FFC000"/>
              </a:buClr>
              <a:buFont typeface="Wingdings" panose="05000000000000000000" pitchFamily="2" charset="2"/>
              <a:buChar char="Ø"/>
            </a:pPr>
            <a:r>
              <a:rPr lang="fr-FR" sz="1200" b="1" dirty="0" smtClean="0"/>
              <a:t>07/12/2017</a:t>
            </a:r>
            <a:r>
              <a:rPr lang="fr-FR" sz="1200" b="1" dirty="0"/>
              <a:t> </a:t>
            </a:r>
            <a:r>
              <a:rPr lang="fr-FR" sz="1200" dirty="0"/>
              <a:t>: Le Fondateur de la Société </a:t>
            </a:r>
            <a:r>
              <a:rPr lang="fr-FR" sz="1200" dirty="0" err="1" smtClean="0"/>
              <a:t>Epsilone</a:t>
            </a:r>
            <a:r>
              <a:rPr lang="fr-FR" sz="1200" dirty="0" smtClean="0"/>
              <a:t>, </a:t>
            </a:r>
            <a:r>
              <a:rPr lang="fr-FR" sz="1200" dirty="0"/>
              <a:t>Mr </a:t>
            </a:r>
            <a:r>
              <a:rPr lang="fr-FR" sz="1200" dirty="0" smtClean="0"/>
              <a:t>CUA, </a:t>
            </a:r>
            <a:r>
              <a:rPr lang="fr-FR" sz="1200" dirty="0"/>
              <a:t>a visité le Centre </a:t>
            </a:r>
            <a:r>
              <a:rPr lang="fr-FR" sz="1200" dirty="0" smtClean="0"/>
              <a:t>d’Antolojanahary </a:t>
            </a:r>
            <a:r>
              <a:rPr lang="fr-FR" sz="1200" dirty="0"/>
              <a:t>avec son fils Olivier CUA </a:t>
            </a:r>
            <a:r>
              <a:rPr lang="fr-FR" sz="1200" dirty="0" smtClean="0"/>
              <a:t>et a remis, le 09/12, un don </a:t>
            </a:r>
            <a:r>
              <a:rPr lang="fr-FR" sz="1200" dirty="0"/>
              <a:t>de </a:t>
            </a:r>
            <a:r>
              <a:rPr lang="fr-FR" sz="1200" dirty="0" smtClean="0"/>
              <a:t>7 061 </a:t>
            </a:r>
            <a:r>
              <a:rPr lang="fr-FR" sz="1200" dirty="0"/>
              <a:t>tabliers pour les élèves d’Akamasoa et </a:t>
            </a:r>
            <a:r>
              <a:rPr lang="fr-FR" sz="1200" dirty="0" smtClean="0"/>
              <a:t>de 2 000 tenues </a:t>
            </a:r>
            <a:r>
              <a:rPr lang="fr-FR" sz="1200" dirty="0"/>
              <a:t>et </a:t>
            </a:r>
            <a:r>
              <a:rPr lang="fr-FR" sz="1200" dirty="0" smtClean="0"/>
              <a:t>vestes </a:t>
            </a:r>
            <a:r>
              <a:rPr lang="fr-FR" sz="1200" dirty="0"/>
              <a:t>de travail pour adultes</a:t>
            </a:r>
          </a:p>
          <a:p>
            <a:pPr marL="171450" indent="-171450">
              <a:buClr>
                <a:srgbClr val="FFC000"/>
              </a:buClr>
              <a:buFont typeface="Wingdings" panose="05000000000000000000" pitchFamily="2" charset="2"/>
              <a:buChar char="Ø"/>
            </a:pPr>
            <a:r>
              <a:rPr lang="fr-FR" sz="1200" b="1" dirty="0" smtClean="0"/>
              <a:t>27/12/2017</a:t>
            </a:r>
            <a:r>
              <a:rPr lang="fr-FR" sz="1200" b="1" dirty="0"/>
              <a:t> </a:t>
            </a:r>
            <a:r>
              <a:rPr lang="fr-FR" sz="1200" dirty="0"/>
              <a:t>: </a:t>
            </a:r>
            <a:r>
              <a:rPr lang="fr-FR" sz="1200" dirty="0" smtClean="0"/>
              <a:t>Remise d’un don de </a:t>
            </a:r>
            <a:r>
              <a:rPr lang="fr-FR" sz="1200" dirty="0"/>
              <a:t>riz de </a:t>
            </a:r>
            <a:r>
              <a:rPr lang="fr-FR" sz="1200" dirty="0" smtClean="0"/>
              <a:t>Mr </a:t>
            </a:r>
            <a:r>
              <a:rPr lang="fr-FR" sz="1200" dirty="0" err="1" smtClean="0"/>
              <a:t>Andry</a:t>
            </a:r>
            <a:r>
              <a:rPr lang="fr-FR" sz="1200" dirty="0" smtClean="0"/>
              <a:t> </a:t>
            </a:r>
            <a:r>
              <a:rPr lang="fr-FR" sz="1200" dirty="0" err="1"/>
              <a:t>Rajoelina</a:t>
            </a:r>
            <a:r>
              <a:rPr lang="fr-FR" sz="1200" dirty="0"/>
              <a:t> par Mme </a:t>
            </a:r>
            <a:r>
              <a:rPr lang="fr-FR" sz="1200" dirty="0" err="1" smtClean="0"/>
              <a:t>Ratsivalaka</a:t>
            </a:r>
            <a:r>
              <a:rPr lang="fr-FR" sz="1200" dirty="0" smtClean="0"/>
              <a:t>, Députée de Madagascar</a:t>
            </a:r>
          </a:p>
          <a:p>
            <a:pPr marL="171450" indent="-171450">
              <a:buClr>
                <a:srgbClr val="FFC000"/>
              </a:buClr>
              <a:buFont typeface="Wingdings" panose="05000000000000000000" pitchFamily="2" charset="2"/>
              <a:buChar char="Ø"/>
            </a:pPr>
            <a:r>
              <a:rPr lang="fr-FR" sz="1200" b="1" dirty="0" smtClean="0"/>
              <a:t>28/12/2017</a:t>
            </a:r>
            <a:r>
              <a:rPr lang="fr-FR" sz="1200" b="1" dirty="0"/>
              <a:t> </a:t>
            </a:r>
            <a:r>
              <a:rPr lang="fr-FR" sz="1200" dirty="0"/>
              <a:t>: Le Père Pedro a visité l’Archevêque d’Antananarivo MGR Odon Marie Arsène </a:t>
            </a:r>
            <a:r>
              <a:rPr lang="fr-FR" sz="1200" dirty="0" err="1"/>
              <a:t>Razanakolona</a:t>
            </a:r>
            <a:r>
              <a:rPr lang="fr-FR" sz="1200" dirty="0"/>
              <a:t> à </a:t>
            </a:r>
            <a:r>
              <a:rPr lang="fr-FR" sz="1200" dirty="0" err="1" smtClean="0"/>
              <a:t>Andohalo</a:t>
            </a:r>
            <a:r>
              <a:rPr lang="fr-FR" sz="1200" dirty="0"/>
              <a:t> </a:t>
            </a:r>
          </a:p>
          <a:p>
            <a:pPr marL="171450" indent="-171450">
              <a:buClr>
                <a:srgbClr val="FFC000"/>
              </a:buClr>
              <a:buFont typeface="Wingdings" panose="05000000000000000000" pitchFamily="2" charset="2"/>
              <a:buChar char="Ø"/>
            </a:pPr>
            <a:r>
              <a:rPr lang="fr-FR" sz="1200" b="1" dirty="0" smtClean="0"/>
              <a:t>28/12/2017</a:t>
            </a:r>
            <a:r>
              <a:rPr lang="fr-FR" sz="1200" b="1" dirty="0"/>
              <a:t> </a:t>
            </a:r>
            <a:r>
              <a:rPr lang="fr-FR" sz="1200" dirty="0"/>
              <a:t>: </a:t>
            </a:r>
            <a:r>
              <a:rPr lang="fr-FR" sz="1200" dirty="0" smtClean="0"/>
              <a:t>Remise de dons </a:t>
            </a:r>
            <a:r>
              <a:rPr lang="fr-FR" sz="1200" dirty="0"/>
              <a:t>en nature </a:t>
            </a:r>
            <a:r>
              <a:rPr lang="fr-FR" sz="1200" dirty="0" smtClean="0"/>
              <a:t>(savons, huile, sucre…) de </a:t>
            </a:r>
            <a:r>
              <a:rPr lang="fr-FR" sz="1200" dirty="0"/>
              <a:t>la Société Star Madagascar</a:t>
            </a:r>
          </a:p>
          <a:p>
            <a:pPr marL="171450" indent="-171450">
              <a:buClr>
                <a:srgbClr val="FFC000"/>
              </a:buClr>
              <a:buFont typeface="Wingdings" panose="05000000000000000000" pitchFamily="2" charset="2"/>
              <a:buChar char="Ø"/>
            </a:pPr>
            <a:r>
              <a:rPr lang="fr-FR" sz="1200" b="1" dirty="0" smtClean="0"/>
              <a:t>29/12/2017</a:t>
            </a:r>
            <a:r>
              <a:rPr lang="fr-FR" sz="1200" b="1" dirty="0"/>
              <a:t> </a:t>
            </a:r>
            <a:r>
              <a:rPr lang="fr-FR" sz="1200" dirty="0"/>
              <a:t>: Remise </a:t>
            </a:r>
            <a:r>
              <a:rPr lang="fr-FR" sz="1200" dirty="0" smtClean="0"/>
              <a:t>de dons </a:t>
            </a:r>
            <a:r>
              <a:rPr lang="fr-FR" sz="1200" dirty="0"/>
              <a:t>en </a:t>
            </a:r>
            <a:r>
              <a:rPr lang="fr-FR" sz="1200" dirty="0" smtClean="0"/>
              <a:t>nature (riz, huile, couverture, haricots) </a:t>
            </a:r>
            <a:r>
              <a:rPr lang="fr-FR" sz="1200" dirty="0"/>
              <a:t>de la part de </a:t>
            </a:r>
            <a:r>
              <a:rPr lang="fr-FR" sz="1200" dirty="0" smtClean="0"/>
              <a:t>la Première </a:t>
            </a:r>
            <a:r>
              <a:rPr lang="fr-FR" sz="1200" dirty="0"/>
              <a:t>Dame </a:t>
            </a:r>
            <a:r>
              <a:rPr lang="fr-FR" sz="1200" dirty="0" err="1"/>
              <a:t>Voahangy</a:t>
            </a:r>
            <a:r>
              <a:rPr lang="fr-FR" sz="1200" dirty="0"/>
              <a:t> </a:t>
            </a:r>
            <a:r>
              <a:rPr lang="fr-FR" sz="1200" dirty="0" err="1"/>
              <a:t>Rajaonarimampianina</a:t>
            </a:r>
            <a:r>
              <a:rPr lang="fr-FR" sz="1200" dirty="0"/>
              <a:t> par son </a:t>
            </a:r>
            <a:r>
              <a:rPr lang="fr-FR" sz="1200" dirty="0" smtClean="0"/>
              <a:t>équipe</a:t>
            </a:r>
            <a:endParaRPr lang="fr-FR" sz="1200" dirty="0"/>
          </a:p>
          <a:p>
            <a:pPr marL="171450" indent="-171450">
              <a:buClr>
                <a:srgbClr val="FFC000"/>
              </a:buClr>
              <a:buFont typeface="Wingdings" panose="05000000000000000000" pitchFamily="2" charset="2"/>
              <a:buChar char="Ø"/>
            </a:pPr>
            <a:r>
              <a:rPr lang="fr-FR" sz="1200" b="1" dirty="0" smtClean="0"/>
              <a:t>31/12/2017 </a:t>
            </a:r>
            <a:r>
              <a:rPr lang="fr-FR" sz="1200" dirty="0"/>
              <a:t>: Le Père Pedro </a:t>
            </a:r>
            <a:r>
              <a:rPr lang="fr-FR" sz="1200" dirty="0" smtClean="0"/>
              <a:t>est choisi comme «</a:t>
            </a:r>
            <a:r>
              <a:rPr lang="fr-FR" sz="1200" dirty="0"/>
              <a:t> Personnalité de l’année 2017 », sondage </a:t>
            </a:r>
            <a:r>
              <a:rPr lang="fr-FR" sz="1200" dirty="0" smtClean="0"/>
              <a:t>réalisé sur 13 000 </a:t>
            </a:r>
            <a:r>
              <a:rPr lang="fr-FR" sz="1200" dirty="0"/>
              <a:t>personnes par l’émission </a:t>
            </a:r>
            <a:r>
              <a:rPr lang="fr-FR" sz="1200" dirty="0" err="1"/>
              <a:t>Mad’Maso</a:t>
            </a:r>
            <a:r>
              <a:rPr lang="fr-FR" sz="1200" dirty="0"/>
              <a:t> (</a:t>
            </a:r>
            <a:r>
              <a:rPr lang="fr-FR" sz="1200" dirty="0" err="1"/>
              <a:t>facebook</a:t>
            </a:r>
            <a:r>
              <a:rPr lang="fr-FR" sz="1200" dirty="0"/>
              <a:t>) </a:t>
            </a:r>
            <a:r>
              <a:rPr lang="fr-FR" sz="1200" dirty="0" smtClean="0"/>
              <a:t>diffusée </a:t>
            </a:r>
            <a:r>
              <a:rPr lang="fr-FR" sz="1200" dirty="0"/>
              <a:t>sur TVM </a:t>
            </a:r>
            <a:r>
              <a:rPr lang="fr-FR" sz="1200" dirty="0" smtClean="0"/>
              <a:t>et </a:t>
            </a:r>
            <a:r>
              <a:rPr lang="fr-FR" sz="1200" dirty="0"/>
              <a:t>RTA à </a:t>
            </a:r>
            <a:r>
              <a:rPr lang="fr-FR" sz="1200" dirty="0" smtClean="0"/>
              <a:t>Madagascar</a:t>
            </a:r>
            <a:endParaRPr lang="fr-FR" sz="1200" dirty="0"/>
          </a:p>
        </p:txBody>
      </p:sp>
    </p:spTree>
    <p:extLst>
      <p:ext uri="{BB962C8B-B14F-4D97-AF65-F5344CB8AC3E}">
        <p14:creationId xmlns:p14="http://schemas.microsoft.com/office/powerpoint/2010/main" val="1769018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28</a:t>
            </a:fld>
            <a:endParaRPr lang="fr-FR"/>
          </a:p>
        </p:txBody>
      </p:sp>
      <p:sp>
        <p:nvSpPr>
          <p:cNvPr id="3" name="ZoneTexte 2"/>
          <p:cNvSpPr txBox="1"/>
          <p:nvPr/>
        </p:nvSpPr>
        <p:spPr>
          <a:xfrm>
            <a:off x="474276" y="641525"/>
            <a:ext cx="5905499" cy="4031873"/>
          </a:xfrm>
          <a:prstGeom prst="rect">
            <a:avLst/>
          </a:prstGeom>
          <a:noFill/>
        </p:spPr>
        <p:txBody>
          <a:bodyPr wrap="square" rtlCol="0">
            <a:spAutoFit/>
          </a:bodyPr>
          <a:lstStyle/>
          <a:p>
            <a:pPr algn="just"/>
            <a:r>
              <a:rPr lang="fr-FR" sz="1400" b="1" dirty="0" smtClean="0">
                <a:solidFill>
                  <a:srgbClr val="548DD4"/>
                </a:solidFill>
              </a:rPr>
              <a:t>Le  Cyclone ENAWO est entré dans la nuit du 7 mars 2017 </a:t>
            </a:r>
            <a:r>
              <a:rPr lang="fr-FR" sz="1400" dirty="0" smtClean="0"/>
              <a:t>dans l’Ile par le nord-est et a traversé ensuite tout Madagascar. Les rafales de vent étaient estimées à 300 km /heure. </a:t>
            </a:r>
          </a:p>
          <a:p>
            <a:pPr algn="just"/>
            <a:r>
              <a:rPr lang="fr-FR" sz="1400" dirty="0" smtClean="0"/>
              <a:t>Pour la Région d’Antananarivo cela a amené beaucoup de pluie et de glissements de terrain qui ont détruit les habitations déjà très fragiles et précaires dans les bas quartiers d’Antananarivo.</a:t>
            </a:r>
          </a:p>
          <a:p>
            <a:pPr algn="just"/>
            <a:r>
              <a:rPr lang="fr-FR" sz="1400" dirty="0" smtClean="0"/>
              <a:t>Dans  nos villages d’Akamasoa nous avons eu pas mal de dégâts, des murs de soutènements se sont écroulés, les toits de certaines maisons ont été endommagés, des latrines et des douches se sont effondrées, beaucoup de  poteaux d’électricité sont tombés par terre ce qui était dangereux pour les enfants avec les risques d’électrocution.</a:t>
            </a:r>
          </a:p>
          <a:p>
            <a:pPr algn="just"/>
            <a:r>
              <a:rPr lang="fr-FR" sz="1400" dirty="0" smtClean="0"/>
              <a:t>Malheureusement il faut un cyclone </a:t>
            </a:r>
            <a:r>
              <a:rPr lang="fr-FR" sz="1400" dirty="0" err="1" smtClean="0"/>
              <a:t>Enawo</a:t>
            </a:r>
            <a:r>
              <a:rPr lang="fr-FR" sz="1400" dirty="0" smtClean="0"/>
              <a:t>, des morts, des destructions massives et dramatiques pour que l’opinion internationale s’occupe de Madagascar et de son peuple.</a:t>
            </a:r>
          </a:p>
          <a:p>
            <a:pPr algn="just"/>
            <a:r>
              <a:rPr lang="fr-FR" sz="1400" dirty="0" smtClean="0"/>
              <a:t>Cette population stagne dans une telle pauvreté que cela nous pousse à nous insurger contre  les égoïsmes et les injustices faites aux plus pauvres des pauvres.</a:t>
            </a:r>
          </a:p>
          <a:p>
            <a:pPr algn="just"/>
            <a:endParaRPr lang="fr-FR" dirty="0"/>
          </a:p>
        </p:txBody>
      </p:sp>
      <p:pic>
        <p:nvPicPr>
          <p:cNvPr id="5" name="Image 4" descr="cyclone 2.jpg"/>
          <p:cNvPicPr>
            <a:picLocks noChangeAspect="1"/>
          </p:cNvPicPr>
          <p:nvPr/>
        </p:nvPicPr>
        <p:blipFill>
          <a:blip r:embed="rId2" cstate="print"/>
          <a:stretch>
            <a:fillRect/>
          </a:stretch>
        </p:blipFill>
        <p:spPr>
          <a:xfrm>
            <a:off x="589388" y="4509972"/>
            <a:ext cx="2778826" cy="2084120"/>
          </a:xfrm>
          <a:prstGeom prst="rect">
            <a:avLst/>
          </a:prstGeom>
          <a:ln w="28575">
            <a:solidFill>
              <a:schemeClr val="accent1"/>
            </a:solidFill>
          </a:ln>
        </p:spPr>
      </p:pic>
      <p:pic>
        <p:nvPicPr>
          <p:cNvPr id="6" name="Image 5" descr="cyclone 3.jpg"/>
          <p:cNvPicPr>
            <a:picLocks noChangeAspect="1"/>
          </p:cNvPicPr>
          <p:nvPr/>
        </p:nvPicPr>
        <p:blipFill>
          <a:blip r:embed="rId3" cstate="print"/>
          <a:stretch>
            <a:fillRect/>
          </a:stretch>
        </p:blipFill>
        <p:spPr>
          <a:xfrm>
            <a:off x="3589465" y="4509972"/>
            <a:ext cx="2778826" cy="2075978"/>
          </a:xfrm>
          <a:prstGeom prst="rect">
            <a:avLst/>
          </a:prstGeom>
          <a:ln w="28575">
            <a:solidFill>
              <a:schemeClr val="accent1"/>
            </a:solidFill>
          </a:ln>
        </p:spPr>
      </p:pic>
      <p:pic>
        <p:nvPicPr>
          <p:cNvPr id="7" name="Image 6" descr="cyclone 4.jpg"/>
          <p:cNvPicPr>
            <a:picLocks noChangeAspect="1"/>
          </p:cNvPicPr>
          <p:nvPr/>
        </p:nvPicPr>
        <p:blipFill>
          <a:blip r:embed="rId4" cstate="print"/>
          <a:stretch>
            <a:fillRect/>
          </a:stretch>
        </p:blipFill>
        <p:spPr>
          <a:xfrm>
            <a:off x="593767" y="6899561"/>
            <a:ext cx="2794869" cy="2087964"/>
          </a:xfrm>
          <a:prstGeom prst="rect">
            <a:avLst/>
          </a:prstGeom>
          <a:ln w="28575">
            <a:solidFill>
              <a:schemeClr val="accent1"/>
            </a:solidFill>
          </a:ln>
        </p:spPr>
      </p:pic>
      <p:pic>
        <p:nvPicPr>
          <p:cNvPr id="8" name="Image 7" descr="cyclone 5.jpg"/>
          <p:cNvPicPr>
            <a:picLocks noChangeAspect="1"/>
          </p:cNvPicPr>
          <p:nvPr/>
        </p:nvPicPr>
        <p:blipFill>
          <a:blip r:embed="rId5" cstate="print"/>
          <a:stretch>
            <a:fillRect/>
          </a:stretch>
        </p:blipFill>
        <p:spPr>
          <a:xfrm>
            <a:off x="3593847" y="6899561"/>
            <a:ext cx="2794868" cy="2096152"/>
          </a:xfrm>
          <a:prstGeom prst="rect">
            <a:avLst/>
          </a:prstGeom>
          <a:ln w="28575">
            <a:solidFill>
              <a:schemeClr val="accent1"/>
            </a:solid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29</a:t>
            </a:fld>
            <a:endParaRPr lang="fr-FR"/>
          </a:p>
        </p:txBody>
      </p:sp>
      <p:sp>
        <p:nvSpPr>
          <p:cNvPr id="3" name="Rectangle 2"/>
          <p:cNvSpPr/>
          <p:nvPr/>
        </p:nvSpPr>
        <p:spPr>
          <a:xfrm>
            <a:off x="568323" y="595207"/>
            <a:ext cx="1431927"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Médias</a:t>
            </a:r>
            <a:endParaRPr lang="fr-FR" sz="2000" b="1" dirty="0"/>
          </a:p>
        </p:txBody>
      </p:sp>
      <p:sp>
        <p:nvSpPr>
          <p:cNvPr id="4" name="ZoneTexte 3"/>
          <p:cNvSpPr txBox="1"/>
          <p:nvPr/>
        </p:nvSpPr>
        <p:spPr>
          <a:xfrm>
            <a:off x="568323" y="994580"/>
            <a:ext cx="5927725" cy="6555641"/>
          </a:xfrm>
          <a:prstGeom prst="rect">
            <a:avLst/>
          </a:prstGeom>
          <a:noFill/>
        </p:spPr>
        <p:txBody>
          <a:bodyPr wrap="square" rtlCol="0">
            <a:spAutoFit/>
          </a:bodyPr>
          <a:lstStyle/>
          <a:p>
            <a:pPr marL="171450" indent="-171450">
              <a:buClr>
                <a:srgbClr val="FFC000"/>
              </a:buClr>
              <a:buFont typeface="Wingdings" panose="05000000000000000000" pitchFamily="2" charset="2"/>
              <a:buChar char="Ø"/>
            </a:pPr>
            <a:r>
              <a:rPr lang="fr-FR" sz="1200" b="1" dirty="0"/>
              <a:t>10/06/2017 </a:t>
            </a:r>
            <a:r>
              <a:rPr lang="fr-FR" sz="1200" dirty="0" smtClean="0"/>
              <a:t>: Invité </a:t>
            </a:r>
            <a:r>
              <a:rPr lang="fr-FR" sz="1200" dirty="0"/>
              <a:t>de C News du 19 h : Présentateur Marc Menant sur Insurgez-vous</a:t>
            </a:r>
          </a:p>
          <a:p>
            <a:pPr marL="171450" indent="-171450">
              <a:buClr>
                <a:srgbClr val="FFC000"/>
              </a:buClr>
              <a:buFont typeface="Wingdings" panose="05000000000000000000" pitchFamily="2" charset="2"/>
              <a:buChar char="Ø"/>
            </a:pPr>
            <a:r>
              <a:rPr lang="fr-FR" sz="1200" b="1" dirty="0"/>
              <a:t>09/06/2017 </a:t>
            </a:r>
            <a:r>
              <a:rPr lang="fr-FR" sz="1200" dirty="0" smtClean="0"/>
              <a:t>: Invité du </a:t>
            </a:r>
            <a:r>
              <a:rPr lang="fr-FR" sz="1200" dirty="0"/>
              <a:t>Monde.fr</a:t>
            </a:r>
          </a:p>
          <a:p>
            <a:pPr marL="171450" indent="-171450">
              <a:buClr>
                <a:srgbClr val="FFC000"/>
              </a:buClr>
              <a:buFont typeface="Wingdings" panose="05000000000000000000" pitchFamily="2" charset="2"/>
              <a:buChar char="Ø"/>
            </a:pPr>
            <a:r>
              <a:rPr lang="fr-FR" sz="1200" b="1" dirty="0"/>
              <a:t>06/06/2017 </a:t>
            </a:r>
            <a:r>
              <a:rPr lang="fr-FR" sz="1200" dirty="0"/>
              <a:t>: Invité de Patrick </a:t>
            </a:r>
            <a:r>
              <a:rPr lang="fr-FR" sz="1200" dirty="0" err="1"/>
              <a:t>Simonin</a:t>
            </a:r>
            <a:r>
              <a:rPr lang="fr-FR" sz="1200" dirty="0"/>
              <a:t> sur TV5 Monde, apparu aussi dans le journal Télé à Madagascar </a:t>
            </a:r>
            <a:r>
              <a:rPr lang="fr-FR" sz="1200" dirty="0" err="1"/>
              <a:t>Kolo</a:t>
            </a:r>
            <a:r>
              <a:rPr lang="fr-FR" sz="1200" dirty="0"/>
              <a:t> Tv et la </a:t>
            </a:r>
            <a:r>
              <a:rPr lang="fr-FR" sz="1200" dirty="0" smtClean="0"/>
              <a:t>Vérité</a:t>
            </a:r>
            <a:endParaRPr lang="fr-FR" sz="1200" dirty="0"/>
          </a:p>
          <a:p>
            <a:pPr marL="171450" indent="-171450">
              <a:buClr>
                <a:srgbClr val="FFC000"/>
              </a:buClr>
              <a:buFont typeface="Wingdings" panose="05000000000000000000" pitchFamily="2" charset="2"/>
              <a:buChar char="Ø"/>
            </a:pPr>
            <a:r>
              <a:rPr lang="fr-FR" sz="1200" b="1" dirty="0"/>
              <a:t>02/06/2017 </a:t>
            </a:r>
            <a:r>
              <a:rPr lang="fr-FR" sz="1200" dirty="0"/>
              <a:t>: Interview de RCF Bruxelles à 11h</a:t>
            </a:r>
          </a:p>
          <a:p>
            <a:pPr marL="171450" indent="-171450">
              <a:buClr>
                <a:srgbClr val="FFC000"/>
              </a:buClr>
              <a:buFont typeface="Wingdings" panose="05000000000000000000" pitchFamily="2" charset="2"/>
              <a:buChar char="Ø"/>
            </a:pPr>
            <a:r>
              <a:rPr lang="fr-FR" sz="1200" b="1" dirty="0"/>
              <a:t>04/06/2017 </a:t>
            </a:r>
            <a:r>
              <a:rPr lang="fr-FR" sz="1200" dirty="0"/>
              <a:t>: Interview de Aleteia.fr</a:t>
            </a:r>
          </a:p>
          <a:p>
            <a:pPr marL="171450" indent="-171450">
              <a:buClr>
                <a:srgbClr val="FFC000"/>
              </a:buClr>
              <a:buFont typeface="Wingdings" panose="05000000000000000000" pitchFamily="2" charset="2"/>
              <a:buChar char="Ø"/>
            </a:pPr>
            <a:r>
              <a:rPr lang="fr-FR" sz="1200" b="1" dirty="0"/>
              <a:t>04/06/2017 </a:t>
            </a:r>
            <a:r>
              <a:rPr lang="fr-FR" sz="1200" dirty="0"/>
              <a:t>: Interview de La Voix du Nord « </a:t>
            </a:r>
            <a:r>
              <a:rPr lang="fr-FR" sz="1200" dirty="0" smtClean="0"/>
              <a:t>La </a:t>
            </a:r>
            <a:r>
              <a:rPr lang="fr-FR" sz="1200" dirty="0"/>
              <a:t>sainte colère du </a:t>
            </a:r>
            <a:r>
              <a:rPr lang="fr-FR" sz="1200" dirty="0" smtClean="0"/>
              <a:t>père Pedro, témoin </a:t>
            </a:r>
            <a:r>
              <a:rPr lang="fr-FR" sz="1200" dirty="0"/>
              <a:t>de la misère </a:t>
            </a:r>
            <a:r>
              <a:rPr lang="fr-FR" sz="1200" dirty="0" smtClean="0"/>
              <a:t>malgache »</a:t>
            </a:r>
          </a:p>
          <a:p>
            <a:pPr marL="171450" indent="-171450">
              <a:buClr>
                <a:srgbClr val="FFC000"/>
              </a:buClr>
              <a:buFont typeface="Wingdings" panose="05000000000000000000" pitchFamily="2" charset="2"/>
              <a:buChar char="Ø"/>
            </a:pPr>
            <a:r>
              <a:rPr lang="fr-FR" sz="1200" b="1" dirty="0" smtClean="0"/>
              <a:t>09/06/2017 </a:t>
            </a:r>
            <a:r>
              <a:rPr lang="fr-FR" sz="1200" dirty="0" smtClean="0"/>
              <a:t>: </a:t>
            </a:r>
            <a:r>
              <a:rPr lang="fr-FR" sz="1200" dirty="0"/>
              <a:t>Interview à Radio Notre-Dame avec le Père </a:t>
            </a:r>
            <a:r>
              <a:rPr lang="fr-FR" sz="1200" dirty="0" smtClean="0"/>
              <a:t>André-Marie</a:t>
            </a:r>
            <a:endParaRPr lang="fr-FR" sz="1200" dirty="0"/>
          </a:p>
          <a:p>
            <a:pPr marL="171450" indent="-171450">
              <a:buClr>
                <a:srgbClr val="FFC000"/>
              </a:buClr>
              <a:buFont typeface="Wingdings" panose="05000000000000000000" pitchFamily="2" charset="2"/>
              <a:buChar char="Ø"/>
            </a:pPr>
            <a:r>
              <a:rPr lang="fr-FR" sz="1200" b="1" dirty="0"/>
              <a:t>31/06/2017 </a:t>
            </a:r>
            <a:r>
              <a:rPr lang="fr-FR" sz="1200" dirty="0"/>
              <a:t>: Interview </a:t>
            </a:r>
            <a:r>
              <a:rPr lang="fr-FR" sz="1200" dirty="0" smtClean="0"/>
              <a:t>de la radio </a:t>
            </a:r>
            <a:r>
              <a:rPr lang="fr-FR" sz="1200" dirty="0"/>
              <a:t>Suisse romande La 1ère « Entre nous soit </a:t>
            </a:r>
            <a:r>
              <a:rPr lang="fr-FR" sz="1200" dirty="0" smtClean="0"/>
              <a:t>dit » </a:t>
            </a:r>
            <a:r>
              <a:rPr lang="fr-FR" sz="1200" dirty="0"/>
              <a:t>animé par Mélanie </a:t>
            </a:r>
            <a:r>
              <a:rPr lang="fr-FR" sz="1200" dirty="0" err="1"/>
              <a:t>Croubalian</a:t>
            </a:r>
            <a:endParaRPr lang="fr-FR" sz="1200" dirty="0"/>
          </a:p>
          <a:p>
            <a:pPr marL="171450" indent="-171450">
              <a:buClr>
                <a:srgbClr val="FFC000"/>
              </a:buClr>
              <a:buFont typeface="Wingdings" panose="05000000000000000000" pitchFamily="2" charset="2"/>
              <a:buChar char="Ø"/>
            </a:pPr>
            <a:r>
              <a:rPr lang="fr-FR" sz="1200" b="1" dirty="0"/>
              <a:t>29/06/2017</a:t>
            </a:r>
            <a:r>
              <a:rPr lang="fr-FR" sz="1200" dirty="0"/>
              <a:t> : RCF.fr «  Le Temps de le dire </a:t>
            </a:r>
            <a:r>
              <a:rPr lang="fr-FR" sz="1200" dirty="0" smtClean="0"/>
              <a:t>»</a:t>
            </a:r>
          </a:p>
          <a:p>
            <a:pPr marL="171450" indent="-171450">
              <a:buClr>
                <a:srgbClr val="FFC000"/>
              </a:buClr>
              <a:buFont typeface="Wingdings" panose="05000000000000000000" pitchFamily="2" charset="2"/>
              <a:buChar char="Ø"/>
            </a:pPr>
            <a:r>
              <a:rPr lang="fr-FR" sz="1200" b="1" dirty="0" smtClean="0"/>
              <a:t>28/05/2017 </a:t>
            </a:r>
            <a:r>
              <a:rPr lang="fr-FR" sz="1200" dirty="0" smtClean="0"/>
              <a:t>: France 3.fr - Paris Ile de France</a:t>
            </a:r>
          </a:p>
          <a:p>
            <a:pPr marL="171450" indent="-171450">
              <a:buClr>
                <a:srgbClr val="FFC000"/>
              </a:buClr>
              <a:buFont typeface="Wingdings" panose="05000000000000000000" pitchFamily="2" charset="2"/>
              <a:buChar char="Ø"/>
            </a:pPr>
            <a:r>
              <a:rPr lang="fr-FR" sz="1200" b="1" dirty="0" smtClean="0"/>
              <a:t>27/05/2017 </a:t>
            </a:r>
            <a:r>
              <a:rPr lang="fr-FR" sz="1200" dirty="0" smtClean="0"/>
              <a:t>: Europe1.fr : « Il faut s’insurger avec amour et avec le cœur » , invité par Wendy Bouchard</a:t>
            </a:r>
          </a:p>
          <a:p>
            <a:pPr marL="171450" indent="-171450">
              <a:buClr>
                <a:srgbClr val="FFC000"/>
              </a:buClr>
              <a:buFont typeface="Wingdings" panose="05000000000000000000" pitchFamily="2" charset="2"/>
              <a:buChar char="Ø"/>
            </a:pPr>
            <a:r>
              <a:rPr lang="fr-FR" sz="1200" b="1" dirty="0" smtClean="0"/>
              <a:t>12/06/2017 </a:t>
            </a:r>
            <a:r>
              <a:rPr lang="fr-FR" sz="1200" dirty="0" smtClean="0"/>
              <a:t>:  Article dans le journal : La dépêche de Madagascar « Le Père Pedro accule les politiciens »</a:t>
            </a:r>
          </a:p>
          <a:p>
            <a:pPr marL="171450" indent="-171450">
              <a:buClr>
                <a:srgbClr val="FFC000"/>
              </a:buClr>
              <a:buFont typeface="Wingdings" panose="05000000000000000000" pitchFamily="2" charset="2"/>
              <a:buChar char="Ø"/>
            </a:pPr>
            <a:r>
              <a:rPr lang="fr-FR" sz="1200" b="1" dirty="0" smtClean="0"/>
              <a:t>12/06/2017 </a:t>
            </a:r>
            <a:r>
              <a:rPr lang="fr-FR" sz="1200" dirty="0" smtClean="0"/>
              <a:t>: Journal </a:t>
            </a:r>
            <a:r>
              <a:rPr lang="fr-FR" sz="1200" dirty="0" err="1" smtClean="0"/>
              <a:t>Basivava</a:t>
            </a:r>
            <a:r>
              <a:rPr lang="fr-FR" sz="1200" dirty="0" smtClean="0"/>
              <a:t> : « </a:t>
            </a:r>
            <a:r>
              <a:rPr lang="fr-FR" sz="1200" dirty="0" err="1" smtClean="0"/>
              <a:t>Voakopaka</a:t>
            </a:r>
            <a:r>
              <a:rPr lang="fr-FR" sz="1200" dirty="0" smtClean="0"/>
              <a:t> </a:t>
            </a:r>
            <a:r>
              <a:rPr lang="fr-FR" sz="1200" dirty="0" err="1" smtClean="0"/>
              <a:t>fantsy</a:t>
            </a:r>
            <a:r>
              <a:rPr lang="fr-FR" sz="1200" dirty="0" smtClean="0"/>
              <a:t> </a:t>
            </a:r>
            <a:r>
              <a:rPr lang="fr-FR" sz="1200" dirty="0" err="1" smtClean="0"/>
              <a:t>ny</a:t>
            </a:r>
            <a:r>
              <a:rPr lang="fr-FR" sz="1200" dirty="0" smtClean="0"/>
              <a:t> </a:t>
            </a:r>
            <a:r>
              <a:rPr lang="fr-FR" sz="1200" dirty="0" err="1" smtClean="0"/>
              <a:t>fitondrana</a:t>
            </a:r>
            <a:r>
              <a:rPr lang="fr-FR" sz="1200" dirty="0" smtClean="0"/>
              <a:t> »</a:t>
            </a:r>
          </a:p>
          <a:p>
            <a:pPr marL="171450" indent="-171450">
              <a:buClr>
                <a:srgbClr val="FFC000"/>
              </a:buClr>
              <a:buFont typeface="Wingdings" panose="05000000000000000000" pitchFamily="2" charset="2"/>
              <a:buChar char="Ø"/>
            </a:pPr>
            <a:r>
              <a:rPr lang="fr-FR" sz="1200" b="1" dirty="0" smtClean="0"/>
              <a:t>12/06/2017 </a:t>
            </a:r>
            <a:r>
              <a:rPr lang="fr-FR" sz="1200" dirty="0" smtClean="0"/>
              <a:t>: Article du « Monde.fr » apparu dans le journal écrit la Vérité à Madagascar</a:t>
            </a:r>
          </a:p>
          <a:p>
            <a:pPr marL="171450" indent="-171450">
              <a:buClr>
                <a:srgbClr val="FFC000"/>
              </a:buClr>
              <a:buFont typeface="Wingdings" panose="05000000000000000000" pitchFamily="2" charset="2"/>
              <a:buChar char="Ø"/>
            </a:pPr>
            <a:r>
              <a:rPr lang="fr-FR" sz="1200" b="1" dirty="0" smtClean="0"/>
              <a:t>29/06/2017 </a:t>
            </a:r>
            <a:r>
              <a:rPr lang="fr-FR" sz="1200" dirty="0" smtClean="0"/>
              <a:t>: Invité sur France 24 - Le journal de l’Afrique « Père Pedro auteur de Insurgez-vous »</a:t>
            </a:r>
          </a:p>
          <a:p>
            <a:pPr marL="171450" indent="-171450">
              <a:buClr>
                <a:srgbClr val="FFC000"/>
              </a:buClr>
              <a:buFont typeface="Wingdings" panose="05000000000000000000" pitchFamily="2" charset="2"/>
              <a:buChar char="Ø"/>
            </a:pPr>
            <a:r>
              <a:rPr lang="fr-FR" sz="1200" b="1" dirty="0" smtClean="0"/>
              <a:t>13/07/2017 </a:t>
            </a:r>
            <a:r>
              <a:rPr lang="fr-FR" sz="1200" dirty="0" smtClean="0"/>
              <a:t>: Interview dans le Magazine Le </a:t>
            </a:r>
            <a:r>
              <a:rPr lang="fr-FR" sz="1200" dirty="0" err="1" smtClean="0"/>
              <a:t>Pelerin</a:t>
            </a:r>
            <a:endParaRPr lang="fr-FR" sz="1200" dirty="0" smtClean="0"/>
          </a:p>
          <a:p>
            <a:pPr marL="171450" indent="-171450">
              <a:buClr>
                <a:srgbClr val="FFC000"/>
              </a:buClr>
              <a:buFont typeface="Wingdings" panose="05000000000000000000" pitchFamily="2" charset="2"/>
              <a:buChar char="Ø"/>
            </a:pPr>
            <a:r>
              <a:rPr lang="fr-FR" sz="1200" b="1" dirty="0" smtClean="0"/>
              <a:t>10/07/2017 </a:t>
            </a:r>
            <a:r>
              <a:rPr lang="fr-FR" sz="1200" dirty="0" smtClean="0"/>
              <a:t>: Portrait dans le Figaro.fr</a:t>
            </a:r>
          </a:p>
          <a:p>
            <a:pPr marL="171450" indent="-171450">
              <a:buClr>
                <a:srgbClr val="FFC000"/>
              </a:buClr>
              <a:buFont typeface="Wingdings" panose="05000000000000000000" pitchFamily="2" charset="2"/>
              <a:buChar char="Ø"/>
            </a:pPr>
            <a:r>
              <a:rPr lang="fr-FR" sz="1200" b="1" dirty="0" smtClean="0"/>
              <a:t>27/11/2017</a:t>
            </a:r>
            <a:r>
              <a:rPr lang="fr-FR" sz="1200" dirty="0" smtClean="0"/>
              <a:t> : Invité sur C8.fr par William </a:t>
            </a:r>
            <a:r>
              <a:rPr lang="fr-FR" sz="1200" dirty="0" err="1" smtClean="0"/>
              <a:t>Leymergie</a:t>
            </a:r>
            <a:endParaRPr lang="fr-FR" sz="1200" dirty="0" smtClean="0"/>
          </a:p>
          <a:p>
            <a:pPr marL="171450" indent="-171450">
              <a:buClr>
                <a:srgbClr val="FFC000"/>
              </a:buClr>
              <a:buFont typeface="Wingdings" panose="05000000000000000000" pitchFamily="2" charset="2"/>
              <a:buChar char="Ø"/>
            </a:pPr>
            <a:r>
              <a:rPr lang="fr-FR" sz="1200" b="1" dirty="0" smtClean="0"/>
              <a:t>05/12/2017 </a:t>
            </a:r>
            <a:r>
              <a:rPr lang="fr-FR" sz="1200" dirty="0" smtClean="0"/>
              <a:t>: Le Quotidien dans la rubrique L’opinion : les associations caritatives sont tombées dans le professionnalisme, journaliste Gilles </a:t>
            </a:r>
            <a:r>
              <a:rPr lang="fr-FR" sz="1200" dirty="0" err="1" smtClean="0"/>
              <a:t>Sengès</a:t>
            </a:r>
            <a:endParaRPr lang="fr-FR" sz="1200" dirty="0" smtClean="0">
              <a:solidFill>
                <a:srgbClr val="FF0000"/>
              </a:solidFill>
            </a:endParaRPr>
          </a:p>
          <a:p>
            <a:pPr marL="171450" indent="-171450">
              <a:buClr>
                <a:srgbClr val="FFC000"/>
              </a:buClr>
              <a:buFont typeface="Wingdings" panose="05000000000000000000" pitchFamily="2" charset="2"/>
              <a:buChar char="Ø"/>
            </a:pPr>
            <a:r>
              <a:rPr lang="fr-FR" sz="1200" b="1" dirty="0" smtClean="0"/>
              <a:t>01/12/2017 </a:t>
            </a:r>
            <a:r>
              <a:rPr lang="fr-FR" sz="1200" dirty="0" smtClean="0"/>
              <a:t>: Interview dans 20minutes.f : « pauvreté : assez d’indifférence mettons-nous au travail, le cri du Père Pedro «  par Anne Laetitia Béraud</a:t>
            </a:r>
          </a:p>
          <a:p>
            <a:pPr marL="171450" indent="-171450">
              <a:buClr>
                <a:srgbClr val="FFC000"/>
              </a:buClr>
              <a:buFont typeface="Wingdings" panose="05000000000000000000" pitchFamily="2" charset="2"/>
              <a:buChar char="Ø"/>
            </a:pPr>
            <a:r>
              <a:rPr lang="fr-FR" sz="1200" b="1" dirty="0" smtClean="0"/>
              <a:t>03/12/2017 </a:t>
            </a:r>
            <a:r>
              <a:rPr lang="fr-FR" sz="1200" dirty="0" smtClean="0"/>
              <a:t>: Interview sur Radio Canada par Arnaud </a:t>
            </a:r>
            <a:r>
              <a:rPr lang="fr-FR" sz="1200" dirty="0" err="1" smtClean="0"/>
              <a:t>Décroix</a:t>
            </a:r>
            <a:r>
              <a:rPr lang="fr-FR" sz="1200" dirty="0" smtClean="0"/>
              <a:t> « L’œuvre du père Pedro à Madagascar », les samedis du monde</a:t>
            </a:r>
          </a:p>
          <a:p>
            <a:pPr marL="171450" indent="-171450">
              <a:buClr>
                <a:srgbClr val="FFC000"/>
              </a:buClr>
              <a:buFont typeface="Wingdings" panose="05000000000000000000" pitchFamily="2" charset="2"/>
              <a:buChar char="Ø"/>
            </a:pPr>
            <a:r>
              <a:rPr lang="fr-FR" sz="1200" b="1" dirty="0" smtClean="0"/>
              <a:t>01/12/2017 </a:t>
            </a:r>
            <a:r>
              <a:rPr lang="fr-FR" sz="1200" dirty="0" smtClean="0"/>
              <a:t>: Interview de aleteia.org « Le père Pedro : un chrétien doit imiter Jésus, l’ami des pauvres »</a:t>
            </a:r>
          </a:p>
          <a:p>
            <a:pPr marL="171450" indent="-171450">
              <a:buClr>
                <a:srgbClr val="FFC000"/>
              </a:buClr>
              <a:buFont typeface="Wingdings" panose="05000000000000000000" pitchFamily="2" charset="2"/>
              <a:buChar char="Ø"/>
            </a:pPr>
            <a:r>
              <a:rPr lang="fr-FR" sz="1200" b="1" dirty="0" smtClean="0"/>
              <a:t>01/12/2017 </a:t>
            </a:r>
            <a:r>
              <a:rPr lang="fr-FR" sz="1200" dirty="0" smtClean="0"/>
              <a:t>: Invité sur TV5 Monde au journal du 11h00</a:t>
            </a:r>
          </a:p>
          <a:p>
            <a:pPr marL="171450" indent="-171450">
              <a:buClr>
                <a:srgbClr val="FFC000"/>
              </a:buClr>
              <a:buFont typeface="Wingdings" panose="05000000000000000000" pitchFamily="2" charset="2"/>
              <a:buChar char="Ø"/>
            </a:pPr>
            <a:r>
              <a:rPr lang="fr-FR" sz="1200" b="1" dirty="0" smtClean="0"/>
              <a:t>29/12/2017 </a:t>
            </a:r>
            <a:r>
              <a:rPr lang="fr-FR" sz="1200" dirty="0" smtClean="0"/>
              <a:t>: Interview pour le journal la Vérité de Madagascar</a:t>
            </a:r>
          </a:p>
        </p:txBody>
      </p:sp>
      <p:pic>
        <p:nvPicPr>
          <p:cNvPr id="5" name="Image 4" descr="18.jpg"/>
          <p:cNvPicPr>
            <a:picLocks noChangeAspect="1"/>
          </p:cNvPicPr>
          <p:nvPr/>
        </p:nvPicPr>
        <p:blipFill>
          <a:blip r:embed="rId2" cstate="screen"/>
          <a:srcRect t="24100"/>
          <a:stretch>
            <a:fillRect/>
          </a:stretch>
        </p:blipFill>
        <p:spPr>
          <a:xfrm>
            <a:off x="1531089" y="7400261"/>
            <a:ext cx="3823587" cy="2176573"/>
          </a:xfrm>
          <a:prstGeom prst="rect">
            <a:avLst/>
          </a:prstGeom>
          <a:ln w="28575">
            <a:solidFill>
              <a:schemeClr val="accent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2" name="Rectangle 93"/>
          <p:cNvSpPr>
            <a:spLocks noChangeArrowheads="1"/>
          </p:cNvSpPr>
          <p:nvPr/>
        </p:nvSpPr>
        <p:spPr bwMode="auto">
          <a:xfrm>
            <a:off x="473845" y="419209"/>
            <a:ext cx="5896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INTRODUCTION</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4" name="ZoneTexte 3"/>
          <p:cNvSpPr txBox="1"/>
          <p:nvPr/>
        </p:nvSpPr>
        <p:spPr>
          <a:xfrm>
            <a:off x="549276" y="1092495"/>
            <a:ext cx="5919764" cy="7848302"/>
          </a:xfrm>
          <a:prstGeom prst="rect">
            <a:avLst/>
          </a:prstGeom>
          <a:noFill/>
        </p:spPr>
        <p:txBody>
          <a:bodyPr wrap="square" rtlCol="0">
            <a:spAutoFit/>
          </a:bodyPr>
          <a:lstStyle/>
          <a:p>
            <a:pPr algn="just">
              <a:spcBef>
                <a:spcPts val="600"/>
              </a:spcBef>
            </a:pPr>
            <a:r>
              <a:rPr lang="fr-FR" sz="1200" b="1" dirty="0" smtClean="0"/>
              <a:t>Chers amis, </a:t>
            </a:r>
          </a:p>
          <a:p>
            <a:pPr algn="just">
              <a:spcBef>
                <a:spcPts val="600"/>
              </a:spcBef>
            </a:pPr>
            <a:endParaRPr lang="fr-FR" sz="1200" dirty="0" smtClean="0"/>
          </a:p>
          <a:p>
            <a:pPr algn="just">
              <a:spcBef>
                <a:spcPts val="600"/>
              </a:spcBef>
            </a:pPr>
            <a:r>
              <a:rPr lang="fr-FR" sz="1200" b="1" dirty="0"/>
              <a:t>L’année 2017 s’achève et c’est notre devoir </a:t>
            </a:r>
            <a:r>
              <a:rPr lang="fr-FR" sz="1200" b="1" dirty="0" smtClean="0"/>
              <a:t>de </a:t>
            </a:r>
            <a:r>
              <a:rPr lang="fr-FR" sz="1200" b="1" dirty="0"/>
              <a:t>vous </a:t>
            </a:r>
            <a:r>
              <a:rPr lang="fr-FR" sz="1200" b="1" dirty="0" smtClean="0"/>
              <a:t>informer du travail </a:t>
            </a:r>
            <a:r>
              <a:rPr lang="fr-FR" sz="1200" b="1" dirty="0"/>
              <a:t>réalisé </a:t>
            </a:r>
            <a:r>
              <a:rPr lang="fr-FR" sz="1200" b="1" dirty="0" smtClean="0"/>
              <a:t>durant </a:t>
            </a:r>
            <a:r>
              <a:rPr lang="fr-FR" sz="1200" b="1" dirty="0"/>
              <a:t>cette </a:t>
            </a:r>
            <a:r>
              <a:rPr lang="fr-FR" sz="1200" b="1" dirty="0" smtClean="0"/>
              <a:t>période. </a:t>
            </a:r>
          </a:p>
          <a:p>
            <a:pPr algn="just">
              <a:spcBef>
                <a:spcPts val="600"/>
              </a:spcBef>
            </a:pPr>
            <a:r>
              <a:rPr lang="fr-FR" sz="1200" dirty="0" smtClean="0"/>
              <a:t>Je </a:t>
            </a:r>
            <a:r>
              <a:rPr lang="fr-FR" sz="1200" dirty="0"/>
              <a:t>n’ai pas trop </a:t>
            </a:r>
            <a:r>
              <a:rPr lang="fr-FR" sz="1200" dirty="0" smtClean="0"/>
              <a:t>de décrire la </a:t>
            </a:r>
            <a:r>
              <a:rPr lang="fr-FR" sz="1200" dirty="0"/>
              <a:t>situation dans </a:t>
            </a:r>
            <a:r>
              <a:rPr lang="fr-FR" sz="1200" dirty="0" smtClean="0"/>
              <a:t>laquelle </a:t>
            </a:r>
            <a:r>
              <a:rPr lang="fr-FR" sz="1200" dirty="0"/>
              <a:t>nous vivons </a:t>
            </a:r>
            <a:r>
              <a:rPr lang="fr-FR" sz="1200" dirty="0" smtClean="0"/>
              <a:t>au </a:t>
            </a:r>
            <a:r>
              <a:rPr lang="fr-FR" sz="1200" dirty="0"/>
              <a:t>quotidien parce </a:t>
            </a:r>
            <a:r>
              <a:rPr lang="fr-FR" sz="1200" dirty="0" smtClean="0"/>
              <a:t>que, malheureusement, rien </a:t>
            </a:r>
            <a:r>
              <a:rPr lang="fr-FR" sz="1200" dirty="0"/>
              <a:t>ne  change. </a:t>
            </a:r>
            <a:r>
              <a:rPr lang="fr-FR" sz="1200" dirty="0" smtClean="0"/>
              <a:t>Tous les ans on </a:t>
            </a:r>
            <a:r>
              <a:rPr lang="fr-FR" sz="1200" dirty="0"/>
              <a:t>se </a:t>
            </a:r>
            <a:r>
              <a:rPr lang="fr-FR" sz="1200" dirty="0" smtClean="0"/>
              <a:t>demande pourquoi ce pays </a:t>
            </a:r>
            <a:r>
              <a:rPr lang="fr-FR" sz="1200" dirty="0"/>
              <a:t>n’arrive pas  </a:t>
            </a:r>
            <a:r>
              <a:rPr lang="fr-FR" sz="1200" dirty="0" smtClean="0"/>
              <a:t>à décoller </a:t>
            </a:r>
            <a:r>
              <a:rPr lang="fr-FR" sz="1200" dirty="0"/>
              <a:t>économiquement.</a:t>
            </a:r>
          </a:p>
          <a:p>
            <a:pPr algn="just">
              <a:spcBef>
                <a:spcPts val="600"/>
              </a:spcBef>
            </a:pPr>
            <a:r>
              <a:rPr lang="fr-FR" sz="1200" dirty="0"/>
              <a:t>Nous devons </a:t>
            </a:r>
            <a:r>
              <a:rPr lang="fr-FR" sz="1200" dirty="0" smtClean="0"/>
              <a:t>nous battre </a:t>
            </a:r>
            <a:r>
              <a:rPr lang="fr-FR" sz="1200" dirty="0"/>
              <a:t>tous les jours pour garder notre objectif, de mettre </a:t>
            </a:r>
            <a:r>
              <a:rPr lang="fr-FR" sz="1200" dirty="0" smtClean="0"/>
              <a:t>debout toutes ces familles </a:t>
            </a:r>
            <a:r>
              <a:rPr lang="fr-FR" sz="1200" dirty="0"/>
              <a:t>si longtemps oubliées par l’Etat.</a:t>
            </a:r>
          </a:p>
          <a:p>
            <a:pPr algn="just">
              <a:spcBef>
                <a:spcPts val="600"/>
              </a:spcBef>
            </a:pPr>
            <a:r>
              <a:rPr lang="fr-FR" sz="1200" dirty="0"/>
              <a:t>Changer la mentalité d’une famille de la rue se fait dans un temps </a:t>
            </a:r>
            <a:r>
              <a:rPr lang="fr-FR" sz="1200" dirty="0" smtClean="0"/>
              <a:t>très long</a:t>
            </a:r>
            <a:r>
              <a:rPr lang="fr-FR" sz="1200" dirty="0"/>
              <a:t>. </a:t>
            </a:r>
            <a:endParaRPr lang="fr-FR" sz="1200" dirty="0" smtClean="0"/>
          </a:p>
          <a:p>
            <a:pPr algn="just"/>
            <a:r>
              <a:rPr lang="fr-FR" sz="1200" dirty="0" smtClean="0"/>
              <a:t>Ici, rien ne </a:t>
            </a:r>
            <a:r>
              <a:rPr lang="fr-FR" sz="1200" dirty="0"/>
              <a:t>se fait  </a:t>
            </a:r>
            <a:r>
              <a:rPr lang="fr-FR" sz="1200" dirty="0" smtClean="0"/>
              <a:t>rapidement. Quand tout autour </a:t>
            </a:r>
            <a:r>
              <a:rPr lang="fr-FR" sz="1200" dirty="0"/>
              <a:t>de vous </a:t>
            </a:r>
            <a:r>
              <a:rPr lang="fr-FR" sz="1200" dirty="0" smtClean="0"/>
              <a:t>s’écroule </a:t>
            </a:r>
            <a:r>
              <a:rPr lang="fr-FR" sz="1200" dirty="0"/>
              <a:t>à cause des malversations et </a:t>
            </a:r>
            <a:r>
              <a:rPr lang="fr-FR" sz="1200" dirty="0" smtClean="0"/>
              <a:t>de la corruption, </a:t>
            </a:r>
            <a:r>
              <a:rPr lang="fr-FR" sz="1200" dirty="0"/>
              <a:t>le civisme </a:t>
            </a:r>
            <a:r>
              <a:rPr lang="fr-FR" sz="1200" dirty="0" smtClean="0"/>
              <a:t>s’effrite. Quand </a:t>
            </a:r>
            <a:r>
              <a:rPr lang="fr-FR" sz="1200" dirty="0"/>
              <a:t>le </a:t>
            </a:r>
            <a:r>
              <a:rPr lang="fr-FR" sz="1200" dirty="0" smtClean="0"/>
              <a:t>respect des </a:t>
            </a:r>
            <a:r>
              <a:rPr lang="fr-FR" sz="1200" dirty="0"/>
              <a:t>personnes et du bien commun </a:t>
            </a:r>
            <a:r>
              <a:rPr lang="fr-FR" sz="1200" dirty="0" smtClean="0"/>
              <a:t>disparait</a:t>
            </a:r>
            <a:r>
              <a:rPr lang="fr-FR" sz="1200" dirty="0"/>
              <a:t>, quand le plus fort impose la peur, quand les politiciens n’accomplissent pas leur promesses et ne se soucient pas </a:t>
            </a:r>
            <a:r>
              <a:rPr lang="fr-FR" sz="1200" dirty="0" smtClean="0"/>
              <a:t>de l’intérêt pour </a:t>
            </a:r>
            <a:r>
              <a:rPr lang="fr-FR" sz="1200" dirty="0"/>
              <a:t>leur </a:t>
            </a:r>
            <a:r>
              <a:rPr lang="fr-FR" sz="1200" dirty="0" smtClean="0"/>
              <a:t>peuple, </a:t>
            </a:r>
            <a:r>
              <a:rPr lang="fr-FR" sz="1200" dirty="0"/>
              <a:t>alors  c’est le sauve qui </a:t>
            </a:r>
            <a:r>
              <a:rPr lang="fr-FR" sz="1200" dirty="0" smtClean="0"/>
              <a:t>peut</a:t>
            </a:r>
            <a:r>
              <a:rPr lang="fr-FR" sz="1200" dirty="0"/>
              <a:t> </a:t>
            </a:r>
            <a:r>
              <a:rPr lang="fr-FR" sz="1200" dirty="0" smtClean="0"/>
              <a:t>!</a:t>
            </a:r>
            <a:endParaRPr lang="fr-FR" sz="1200" dirty="0"/>
          </a:p>
          <a:p>
            <a:pPr algn="just">
              <a:spcBef>
                <a:spcPts val="600"/>
              </a:spcBef>
            </a:pPr>
            <a:r>
              <a:rPr lang="fr-FR" sz="1200" dirty="0" smtClean="0"/>
              <a:t>Il n’y </a:t>
            </a:r>
            <a:r>
              <a:rPr lang="fr-FR" sz="1200" dirty="0"/>
              <a:t>a plus de vérité.  Cet état d’esprit </a:t>
            </a:r>
            <a:r>
              <a:rPr lang="fr-FR" sz="1200" dirty="0" smtClean="0"/>
              <a:t>se </a:t>
            </a:r>
            <a:r>
              <a:rPr lang="fr-FR" sz="1200" dirty="0"/>
              <a:t>voit </a:t>
            </a:r>
            <a:r>
              <a:rPr lang="fr-FR" sz="1200" dirty="0" smtClean="0"/>
              <a:t>surtout dans </a:t>
            </a:r>
            <a:r>
              <a:rPr lang="fr-FR" sz="1200" dirty="0"/>
              <a:t>les grandes </a:t>
            </a:r>
            <a:r>
              <a:rPr lang="fr-FR" sz="1200" dirty="0" smtClean="0"/>
              <a:t>villes</a:t>
            </a:r>
            <a:r>
              <a:rPr lang="fr-FR" sz="1200" dirty="0"/>
              <a:t>. Grâce à </a:t>
            </a:r>
            <a:r>
              <a:rPr lang="fr-FR" sz="1200" dirty="0" smtClean="0"/>
              <a:t>Dieu, dans </a:t>
            </a:r>
            <a:r>
              <a:rPr lang="fr-FR" sz="1200" dirty="0"/>
              <a:t>la campagne, </a:t>
            </a:r>
            <a:r>
              <a:rPr lang="fr-FR" sz="1200" dirty="0" smtClean="0"/>
              <a:t>dans </a:t>
            </a:r>
            <a:r>
              <a:rPr lang="fr-FR" sz="1200" dirty="0"/>
              <a:t>certaines </a:t>
            </a:r>
            <a:r>
              <a:rPr lang="fr-FR" sz="1200" dirty="0" smtClean="0"/>
              <a:t>régions, </a:t>
            </a:r>
            <a:r>
              <a:rPr lang="fr-FR" sz="1200" dirty="0"/>
              <a:t>la sagesse </a:t>
            </a:r>
            <a:r>
              <a:rPr lang="fr-FR" sz="1200" dirty="0" smtClean="0"/>
              <a:t>ancestrale </a:t>
            </a:r>
            <a:r>
              <a:rPr lang="fr-FR" sz="1200" dirty="0"/>
              <a:t>est </a:t>
            </a:r>
            <a:r>
              <a:rPr lang="fr-FR" sz="1200" dirty="0" smtClean="0"/>
              <a:t>encore respectée et on peut alors parler d’espoir</a:t>
            </a:r>
            <a:r>
              <a:rPr lang="fr-FR" sz="1200" dirty="0"/>
              <a:t>. Parce qu’on ne peut pas vivre </a:t>
            </a:r>
            <a:r>
              <a:rPr lang="fr-FR" sz="1200" dirty="0" smtClean="0"/>
              <a:t>sans espoir</a:t>
            </a:r>
            <a:r>
              <a:rPr lang="fr-FR" sz="1200" dirty="0"/>
              <a:t>. Mais l’espoir </a:t>
            </a:r>
            <a:r>
              <a:rPr lang="fr-FR" sz="1200" dirty="0" smtClean="0"/>
              <a:t>n’est pas  </a:t>
            </a:r>
            <a:r>
              <a:rPr lang="fr-FR" sz="1200" dirty="0"/>
              <a:t>basé dans d</a:t>
            </a:r>
            <a:r>
              <a:rPr lang="fr-FR" sz="1200" dirty="0" smtClean="0"/>
              <a:t>es discours </a:t>
            </a:r>
            <a:r>
              <a:rPr lang="fr-FR" sz="1200" dirty="0"/>
              <a:t>bien </a:t>
            </a:r>
            <a:r>
              <a:rPr lang="fr-FR" sz="1200" dirty="0" smtClean="0"/>
              <a:t>ficelés ou dans des paroles en l’air. </a:t>
            </a:r>
            <a:r>
              <a:rPr lang="fr-FR" sz="1200" dirty="0"/>
              <a:t>Notre </a:t>
            </a:r>
            <a:r>
              <a:rPr lang="fr-FR" sz="1200" dirty="0" smtClean="0"/>
              <a:t>espoir, </a:t>
            </a:r>
            <a:r>
              <a:rPr lang="fr-FR" sz="1200" dirty="0"/>
              <a:t>à </a:t>
            </a:r>
            <a:r>
              <a:rPr lang="fr-FR" sz="1200" b="1" dirty="0" err="1" smtClean="0"/>
              <a:t>Akamasoa</a:t>
            </a:r>
            <a:r>
              <a:rPr lang="fr-FR" sz="1200" dirty="0" smtClean="0"/>
              <a:t>, </a:t>
            </a:r>
            <a:r>
              <a:rPr lang="fr-FR" sz="1200" dirty="0"/>
              <a:t>se base </a:t>
            </a:r>
            <a:r>
              <a:rPr lang="fr-FR" sz="1200" dirty="0" smtClean="0"/>
              <a:t>dans </a:t>
            </a:r>
            <a:r>
              <a:rPr lang="fr-FR" sz="1200" dirty="0"/>
              <a:t>le combat quotidien </a:t>
            </a:r>
            <a:r>
              <a:rPr lang="fr-FR" sz="1200" dirty="0" smtClean="0"/>
              <a:t>et </a:t>
            </a:r>
            <a:r>
              <a:rPr lang="fr-FR" sz="1200" dirty="0"/>
              <a:t>l’effort </a:t>
            </a:r>
            <a:r>
              <a:rPr lang="fr-FR" sz="1200" dirty="0" smtClean="0"/>
              <a:t>de </a:t>
            </a:r>
            <a:r>
              <a:rPr lang="fr-FR" sz="1200" dirty="0"/>
              <a:t>tous les jours.</a:t>
            </a:r>
          </a:p>
          <a:p>
            <a:pPr algn="just">
              <a:spcBef>
                <a:spcPts val="600"/>
              </a:spcBef>
            </a:pPr>
            <a:r>
              <a:rPr lang="fr-FR" sz="1200" dirty="0"/>
              <a:t>La </a:t>
            </a:r>
            <a:r>
              <a:rPr lang="fr-FR" sz="1200" dirty="0" smtClean="0"/>
              <a:t>Conférence </a:t>
            </a:r>
            <a:r>
              <a:rPr lang="fr-FR" sz="1200" dirty="0"/>
              <a:t>des Evêques de </a:t>
            </a:r>
            <a:r>
              <a:rPr lang="fr-FR" sz="1200" dirty="0" smtClean="0"/>
              <a:t>Madagascar a </a:t>
            </a:r>
            <a:r>
              <a:rPr lang="fr-FR" sz="1200" dirty="0"/>
              <a:t>publié cette année </a:t>
            </a:r>
            <a:r>
              <a:rPr lang="fr-FR" sz="1200" dirty="0" smtClean="0"/>
              <a:t>deux lettres </a:t>
            </a:r>
            <a:r>
              <a:rPr lang="fr-FR" sz="1200" dirty="0"/>
              <a:t>pastorales </a:t>
            </a:r>
            <a:r>
              <a:rPr lang="fr-FR" sz="1200" dirty="0" smtClean="0"/>
              <a:t>qui </a:t>
            </a:r>
            <a:r>
              <a:rPr lang="fr-FR" sz="1200" dirty="0"/>
              <a:t>dénoncent  la corruption au plus haut niveau, l’inertie des responsables dans les </a:t>
            </a:r>
            <a:r>
              <a:rPr lang="fr-FR" sz="1200" dirty="0" smtClean="0"/>
              <a:t>Ministères. Les responsables de notre église ont même dit </a:t>
            </a:r>
            <a:r>
              <a:rPr lang="fr-FR" sz="1200" dirty="0"/>
              <a:t>que la vérité </a:t>
            </a:r>
            <a:r>
              <a:rPr lang="fr-FR" sz="1200" dirty="0" smtClean="0"/>
              <a:t>était </a:t>
            </a:r>
            <a:r>
              <a:rPr lang="fr-FR" sz="1200" dirty="0"/>
              <a:t>morte dans ce p</a:t>
            </a:r>
            <a:r>
              <a:rPr lang="fr-FR" sz="1200" dirty="0" smtClean="0"/>
              <a:t>ays. Ils ont lancé </a:t>
            </a:r>
            <a:r>
              <a:rPr lang="fr-FR" sz="1200" dirty="0"/>
              <a:t>un appel à la conversion de tous et </a:t>
            </a:r>
            <a:r>
              <a:rPr lang="fr-FR" sz="1200" dirty="0" smtClean="0"/>
              <a:t>de chacun, en commençant </a:t>
            </a:r>
            <a:r>
              <a:rPr lang="fr-FR" sz="1200" dirty="0"/>
              <a:t>par les plus </a:t>
            </a:r>
            <a:r>
              <a:rPr lang="fr-FR" sz="1200" dirty="0" smtClean="0"/>
              <a:t>hauts </a:t>
            </a:r>
            <a:r>
              <a:rPr lang="fr-FR" sz="1200" dirty="0"/>
              <a:t>gradés  et jusqu’au dernier citoyen. </a:t>
            </a:r>
          </a:p>
          <a:p>
            <a:pPr algn="just">
              <a:spcBef>
                <a:spcPts val="600"/>
              </a:spcBef>
            </a:pPr>
            <a:r>
              <a:rPr lang="fr-FR" sz="1200" dirty="0"/>
              <a:t>A </a:t>
            </a:r>
            <a:r>
              <a:rPr lang="fr-FR" sz="1200" b="1" dirty="0" err="1"/>
              <a:t>Akamasoa</a:t>
            </a:r>
            <a:r>
              <a:rPr lang="fr-FR" sz="1200" dirty="0"/>
              <a:t>, </a:t>
            </a:r>
            <a:r>
              <a:rPr lang="fr-FR" sz="1200" dirty="0" smtClean="0"/>
              <a:t>notre centre d’accueil, </a:t>
            </a:r>
            <a:r>
              <a:rPr lang="fr-FR" sz="1200" dirty="0"/>
              <a:t>où nous avons accueillis </a:t>
            </a:r>
            <a:r>
              <a:rPr lang="fr-FR" sz="1200" dirty="0" smtClean="0"/>
              <a:t>plus de 30 000 </a:t>
            </a:r>
            <a:r>
              <a:rPr lang="fr-FR" sz="1200" dirty="0"/>
              <a:t>personnes </a:t>
            </a:r>
            <a:r>
              <a:rPr lang="fr-FR" sz="1200" dirty="0" smtClean="0"/>
              <a:t>cette année, nous sert de thermomètre pour connaitre l’évolution du niveau </a:t>
            </a:r>
            <a:r>
              <a:rPr lang="fr-FR" sz="1200" dirty="0"/>
              <a:t>de vie de la </a:t>
            </a:r>
            <a:r>
              <a:rPr lang="fr-FR" sz="1200" dirty="0" smtClean="0"/>
              <a:t>population</a:t>
            </a:r>
            <a:r>
              <a:rPr lang="fr-FR" sz="1200" dirty="0"/>
              <a:t>. Nous recevons </a:t>
            </a:r>
            <a:r>
              <a:rPr lang="fr-FR" sz="1200" dirty="0" smtClean="0"/>
              <a:t>tous </a:t>
            </a:r>
            <a:r>
              <a:rPr lang="fr-FR" sz="1200" dirty="0"/>
              <a:t>les jours </a:t>
            </a:r>
            <a:r>
              <a:rPr lang="fr-FR" sz="1200" dirty="0" smtClean="0"/>
              <a:t>des dizaines de familles, </a:t>
            </a:r>
            <a:r>
              <a:rPr lang="fr-FR" sz="1200" dirty="0"/>
              <a:t>surtout des </a:t>
            </a:r>
            <a:r>
              <a:rPr lang="fr-FR" sz="1200" dirty="0" smtClean="0"/>
              <a:t>femmes, </a:t>
            </a:r>
            <a:r>
              <a:rPr lang="fr-FR" sz="1200" dirty="0"/>
              <a:t>qui viennent </a:t>
            </a:r>
            <a:r>
              <a:rPr lang="fr-FR" sz="1200" dirty="0" smtClean="0"/>
              <a:t>nous </a:t>
            </a:r>
            <a:r>
              <a:rPr lang="fr-FR" sz="1200" dirty="0"/>
              <a:t>demander </a:t>
            </a:r>
            <a:r>
              <a:rPr lang="fr-FR" sz="1200" dirty="0" smtClean="0"/>
              <a:t>secours</a:t>
            </a:r>
            <a:r>
              <a:rPr lang="fr-FR" sz="1200" dirty="0"/>
              <a:t>. Nous </a:t>
            </a:r>
            <a:r>
              <a:rPr lang="fr-FR" sz="1200" dirty="0" smtClean="0"/>
              <a:t>constatons </a:t>
            </a:r>
            <a:r>
              <a:rPr lang="fr-FR" sz="1200" dirty="0"/>
              <a:t>que </a:t>
            </a:r>
            <a:r>
              <a:rPr lang="fr-FR" sz="1200" dirty="0" smtClean="0"/>
              <a:t>la situation, en général, est très </a:t>
            </a:r>
            <a:r>
              <a:rPr lang="fr-FR" sz="1200" dirty="0"/>
              <a:t>fragile </a:t>
            </a:r>
            <a:r>
              <a:rPr lang="fr-FR" sz="1200" dirty="0" smtClean="0"/>
              <a:t>et </a:t>
            </a:r>
            <a:r>
              <a:rPr lang="fr-FR" sz="1200" dirty="0"/>
              <a:t>la pauvreté </a:t>
            </a:r>
            <a:r>
              <a:rPr lang="fr-FR" sz="1200" dirty="0" smtClean="0"/>
              <a:t>ne </a:t>
            </a:r>
            <a:r>
              <a:rPr lang="fr-FR" sz="1200" dirty="0"/>
              <a:t>diminue </a:t>
            </a:r>
            <a:r>
              <a:rPr lang="fr-FR" sz="1200" dirty="0" smtClean="0"/>
              <a:t>pas, elle ne fait que croitre d’année en année. </a:t>
            </a:r>
          </a:p>
          <a:p>
            <a:pPr algn="just">
              <a:spcBef>
                <a:spcPts val="600"/>
              </a:spcBef>
            </a:pPr>
            <a:r>
              <a:rPr lang="fr-FR" sz="1200" dirty="0" smtClean="0"/>
              <a:t>Mais </a:t>
            </a:r>
            <a:r>
              <a:rPr lang="fr-FR" sz="1200" dirty="0"/>
              <a:t>nous devons </a:t>
            </a:r>
            <a:r>
              <a:rPr lang="fr-FR" sz="1200" dirty="0" smtClean="0"/>
              <a:t>surtout, ici, dans ce rapport d’activités, vous </a:t>
            </a:r>
            <a:r>
              <a:rPr lang="fr-FR" sz="1200" dirty="0"/>
              <a:t>rendre compte </a:t>
            </a:r>
            <a:r>
              <a:rPr lang="fr-FR" sz="1200" dirty="0" smtClean="0"/>
              <a:t>de </a:t>
            </a:r>
            <a:r>
              <a:rPr lang="fr-FR" sz="1200" dirty="0"/>
              <a:t>ce que nous </a:t>
            </a:r>
            <a:r>
              <a:rPr lang="fr-FR" sz="1200" dirty="0" smtClean="0"/>
              <a:t>avons, nous à </a:t>
            </a:r>
            <a:r>
              <a:rPr lang="fr-FR" sz="1200" dirty="0" err="1" smtClean="0"/>
              <a:t>Akamasoa</a:t>
            </a:r>
            <a:r>
              <a:rPr lang="fr-FR" sz="1200" dirty="0" smtClean="0"/>
              <a:t>, réussi à réaliser sur cette </a:t>
            </a:r>
            <a:r>
              <a:rPr lang="fr-FR" sz="1200" dirty="0"/>
              <a:t>année </a:t>
            </a:r>
            <a:r>
              <a:rPr lang="fr-FR" sz="1200" dirty="0" smtClean="0"/>
              <a:t>2017. Des réalisations et des chantiers qui ont vu le jour grâce à toutes les </a:t>
            </a:r>
            <a:r>
              <a:rPr lang="fr-FR" sz="1200" dirty="0"/>
              <a:t>aides que vous nous avez </a:t>
            </a:r>
            <a:r>
              <a:rPr lang="fr-FR" sz="1200" dirty="0" smtClean="0"/>
              <a:t>confiées </a:t>
            </a:r>
            <a:r>
              <a:rPr lang="fr-FR" sz="1200" dirty="0"/>
              <a:t>pour les plus  pauvres</a:t>
            </a:r>
            <a:r>
              <a:rPr lang="fr-FR" sz="1200" dirty="0" smtClean="0"/>
              <a:t>.</a:t>
            </a:r>
          </a:p>
          <a:p>
            <a:pPr algn="just">
              <a:spcBef>
                <a:spcPts val="600"/>
              </a:spcBef>
            </a:pPr>
            <a:endParaRPr lang="fr-FR" sz="1200" dirty="0"/>
          </a:p>
          <a:p>
            <a:pPr algn="just">
              <a:spcBef>
                <a:spcPts val="600"/>
              </a:spcBef>
            </a:pPr>
            <a:r>
              <a:rPr lang="fr-FR" sz="1200" b="1" i="1" dirty="0"/>
              <a:t>Père Pedro</a:t>
            </a:r>
          </a:p>
          <a:p>
            <a:pPr algn="just">
              <a:spcBef>
                <a:spcPts val="600"/>
              </a:spcBef>
            </a:pPr>
            <a:endParaRPr lang="fr-FR" sz="1200" dirty="0" smtClean="0"/>
          </a:p>
        </p:txBody>
      </p:sp>
      <p:sp>
        <p:nvSpPr>
          <p:cNvPr id="5" name="Espace réservé du numéro de diapositive 4"/>
          <p:cNvSpPr>
            <a:spLocks noGrp="1"/>
          </p:cNvSpPr>
          <p:nvPr>
            <p:ph type="sldNum" sz="quarter" idx="12"/>
          </p:nvPr>
        </p:nvSpPr>
        <p:spPr/>
        <p:txBody>
          <a:bodyPr/>
          <a:lstStyle/>
          <a:p>
            <a:fld id="{EF35D79D-D0B9-4A08-8ACD-DD30A32CD19C}" type="slidenum">
              <a:rPr lang="fr-FR" smtClean="0"/>
              <a:pPr/>
              <a:t>3</a:t>
            </a:fld>
            <a:endParaRPr lang="fr-FR" dirty="0"/>
          </a:p>
        </p:txBody>
      </p:sp>
    </p:spTree>
    <p:extLst>
      <p:ext uri="{BB962C8B-B14F-4D97-AF65-F5344CB8AC3E}">
        <p14:creationId xmlns:p14="http://schemas.microsoft.com/office/powerpoint/2010/main" val="1030103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30</a:t>
            </a:fld>
            <a:endParaRPr lang="fr-FR"/>
          </a:p>
        </p:txBody>
      </p:sp>
      <p:sp>
        <p:nvSpPr>
          <p:cNvPr id="7" name="Rectangle 6"/>
          <p:cNvSpPr/>
          <p:nvPr/>
        </p:nvSpPr>
        <p:spPr>
          <a:xfrm>
            <a:off x="553283" y="635623"/>
            <a:ext cx="5394325"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Voyages et conférences du père Pedro en Europe</a:t>
            </a:r>
            <a:endParaRPr lang="fr-FR" sz="2000" b="1" dirty="0"/>
          </a:p>
        </p:txBody>
      </p:sp>
      <p:sp>
        <p:nvSpPr>
          <p:cNvPr id="8" name="ZoneTexte 7"/>
          <p:cNvSpPr txBox="1"/>
          <p:nvPr/>
        </p:nvSpPr>
        <p:spPr>
          <a:xfrm>
            <a:off x="549275" y="1119905"/>
            <a:ext cx="5927725" cy="2677656"/>
          </a:xfrm>
          <a:prstGeom prst="rect">
            <a:avLst/>
          </a:prstGeom>
          <a:noFill/>
        </p:spPr>
        <p:txBody>
          <a:bodyPr wrap="square" rtlCol="0">
            <a:spAutoFit/>
          </a:bodyPr>
          <a:lstStyle/>
          <a:p>
            <a:pPr marL="171450" indent="-171450">
              <a:buClr>
                <a:srgbClr val="FFC000"/>
              </a:buClr>
              <a:buFont typeface="Wingdings" panose="05000000000000000000" pitchFamily="2" charset="2"/>
              <a:buChar char="Ø"/>
            </a:pPr>
            <a:r>
              <a:rPr lang="fr-FR" sz="1200" b="1" dirty="0"/>
              <a:t>Journée </a:t>
            </a:r>
            <a:r>
              <a:rPr lang="fr-FR" sz="1200" b="1" dirty="0" err="1" smtClean="0"/>
              <a:t>Vincentienne</a:t>
            </a:r>
            <a:r>
              <a:rPr lang="fr-FR" sz="1200" dirty="0" smtClean="0"/>
              <a:t> </a:t>
            </a:r>
            <a:r>
              <a:rPr lang="fr-FR" sz="1200" b="1" dirty="0"/>
              <a:t>le 31/05/2017</a:t>
            </a:r>
            <a:r>
              <a:rPr lang="fr-FR" sz="1200" dirty="0" smtClean="0"/>
              <a:t>, Témoignage </a:t>
            </a:r>
            <a:r>
              <a:rPr lang="fr-FR" sz="1200" dirty="0"/>
              <a:t>pour la Famille de St Vincent </a:t>
            </a:r>
            <a:r>
              <a:rPr lang="fr-FR" sz="1200" dirty="0" smtClean="0"/>
              <a:t>à Notre Dame de la </a:t>
            </a:r>
            <a:r>
              <a:rPr lang="fr-FR" sz="1200" dirty="0" err="1" smtClean="0"/>
              <a:t>Salette</a:t>
            </a:r>
            <a:r>
              <a:rPr lang="fr-FR" sz="1200" dirty="0"/>
              <a:t> </a:t>
            </a:r>
            <a:r>
              <a:rPr lang="fr-FR" sz="1200" dirty="0" smtClean="0"/>
              <a:t>à Paris</a:t>
            </a:r>
            <a:endParaRPr lang="fr-FR" sz="1200" dirty="0"/>
          </a:p>
          <a:p>
            <a:pPr marL="171450" indent="-171450">
              <a:buClr>
                <a:srgbClr val="FFC000"/>
              </a:buClr>
              <a:buFont typeface="Wingdings" panose="05000000000000000000" pitchFamily="2" charset="2"/>
              <a:buChar char="Ø"/>
            </a:pPr>
            <a:r>
              <a:rPr lang="fr-FR" sz="1200" b="1" dirty="0"/>
              <a:t>Tournée avec le Père </a:t>
            </a:r>
            <a:r>
              <a:rPr lang="fr-FR" sz="1200" b="1" dirty="0" smtClean="0"/>
              <a:t>André-Marie </a:t>
            </a:r>
            <a:r>
              <a:rPr lang="fr-FR" sz="1200" b="1" dirty="0"/>
              <a:t>du 01/06 au 09/06/2017</a:t>
            </a:r>
          </a:p>
          <a:p>
            <a:pPr marL="265113" lvl="1" indent="-84138">
              <a:buFontTx/>
              <a:buChar char="-"/>
            </a:pPr>
            <a:r>
              <a:rPr lang="fr-FR" sz="1200" dirty="0" smtClean="0"/>
              <a:t>En Belgique à Jodoigne, Bruxelles, </a:t>
            </a:r>
            <a:r>
              <a:rPr lang="fr-FR" sz="1200" dirty="0" err="1" smtClean="0"/>
              <a:t>Cuesmes</a:t>
            </a:r>
            <a:endParaRPr lang="fr-FR" sz="1200" dirty="0" smtClean="0"/>
          </a:p>
          <a:p>
            <a:pPr marL="265113" lvl="1" indent="-84138">
              <a:buFontTx/>
              <a:buChar char="-"/>
            </a:pPr>
            <a:r>
              <a:rPr lang="fr-FR" sz="1200" dirty="0" smtClean="0"/>
              <a:t>En France à Etretat (76), Passais-la-Conception (61), Reims (51), Arras (62), Cambrai (59)</a:t>
            </a:r>
            <a:endParaRPr lang="fr-FR" sz="1200" dirty="0"/>
          </a:p>
          <a:p>
            <a:pPr marL="171450" indent="-171450">
              <a:buClr>
                <a:srgbClr val="FFC000"/>
              </a:buClr>
              <a:buFont typeface="Wingdings" panose="05000000000000000000" pitchFamily="2" charset="2"/>
              <a:buChar char="Ø"/>
            </a:pPr>
            <a:r>
              <a:rPr lang="fr-FR" sz="1200" b="1" dirty="0"/>
              <a:t>Tournée en </a:t>
            </a:r>
            <a:r>
              <a:rPr lang="fr-FR" sz="1200" b="1" dirty="0" smtClean="0"/>
              <a:t>Allemagne </a:t>
            </a:r>
            <a:r>
              <a:rPr lang="fr-FR" sz="1200" b="1" dirty="0"/>
              <a:t>du 13 au 14/06/2017</a:t>
            </a:r>
            <a:r>
              <a:rPr lang="fr-FR" sz="1200" b="1" dirty="0" smtClean="0"/>
              <a:t>,</a:t>
            </a:r>
            <a:r>
              <a:rPr lang="fr-FR" sz="1200" dirty="0" smtClean="0"/>
              <a:t> participation </a:t>
            </a:r>
            <a:r>
              <a:rPr lang="fr-FR" sz="1200" dirty="0"/>
              <a:t>au 10</a:t>
            </a:r>
            <a:r>
              <a:rPr lang="fr-FR" sz="1200" baseline="30000" dirty="0"/>
              <a:t>ème</a:t>
            </a:r>
            <a:r>
              <a:rPr lang="fr-FR" sz="1200" dirty="0"/>
              <a:t> anniversaire de l’Association allemande de soutien </a:t>
            </a:r>
            <a:r>
              <a:rPr lang="fr-FR" sz="1200" dirty="0" smtClean="0"/>
              <a:t>au père Pedro « </a:t>
            </a:r>
            <a:r>
              <a:rPr lang="fr-FR" sz="1200" i="1" dirty="0" err="1" smtClean="0"/>
              <a:t>Madagaskar</a:t>
            </a:r>
            <a:r>
              <a:rPr lang="fr-FR" sz="1200" i="1" dirty="0" smtClean="0"/>
              <a:t> </a:t>
            </a:r>
            <a:r>
              <a:rPr lang="fr-FR" sz="1200" i="1" dirty="0" err="1"/>
              <a:t>und</a:t>
            </a:r>
            <a:r>
              <a:rPr lang="fr-FR" sz="1200" i="1" dirty="0"/>
              <a:t> </a:t>
            </a:r>
            <a:r>
              <a:rPr lang="fr-FR" sz="1200" i="1" dirty="0" err="1"/>
              <a:t>wir</a:t>
            </a:r>
            <a:r>
              <a:rPr lang="fr-FR" sz="1200" dirty="0"/>
              <a:t> » à </a:t>
            </a:r>
            <a:r>
              <a:rPr lang="fr-FR" sz="1200" b="1" dirty="0" err="1"/>
              <a:t>Wunstorf</a:t>
            </a:r>
            <a:r>
              <a:rPr lang="fr-FR" sz="1200" b="1" dirty="0"/>
              <a:t> </a:t>
            </a:r>
            <a:r>
              <a:rPr lang="fr-FR" sz="1200" dirty="0"/>
              <a:t>(près de Hanovre</a:t>
            </a:r>
            <a:r>
              <a:rPr lang="fr-FR" sz="1200" dirty="0" smtClean="0"/>
              <a:t>)</a:t>
            </a:r>
            <a:endParaRPr lang="fr-FR" sz="1200" dirty="0"/>
          </a:p>
          <a:p>
            <a:pPr marL="171450" indent="-171450">
              <a:buClr>
                <a:srgbClr val="FFC000"/>
              </a:buClr>
              <a:buFont typeface="Wingdings" panose="05000000000000000000" pitchFamily="2" charset="2"/>
              <a:buChar char="Ø"/>
            </a:pPr>
            <a:r>
              <a:rPr lang="fr-FR" sz="1200" b="1" dirty="0"/>
              <a:t>Tournée en </a:t>
            </a:r>
            <a:r>
              <a:rPr lang="fr-FR" sz="1200" b="1" dirty="0" smtClean="0"/>
              <a:t>Vendée </a:t>
            </a:r>
            <a:r>
              <a:rPr lang="fr-FR" sz="1200" b="1" dirty="0"/>
              <a:t>du 16/06 au 17/06/2017,</a:t>
            </a:r>
            <a:r>
              <a:rPr lang="fr-FR" sz="1200" dirty="0"/>
              <a:t> invitation au 40ème anniversaire du Puy-du-Fou et célébration d’une messe au Puy-du-Fou le samedi </a:t>
            </a:r>
            <a:r>
              <a:rPr lang="fr-FR" sz="1200" dirty="0" smtClean="0"/>
              <a:t>17</a:t>
            </a:r>
            <a:endParaRPr lang="fr-FR" sz="1200" dirty="0"/>
          </a:p>
          <a:p>
            <a:pPr marL="171450" indent="-171450">
              <a:buClr>
                <a:srgbClr val="FFC000"/>
              </a:buClr>
              <a:buFont typeface="Wingdings" panose="05000000000000000000" pitchFamily="2" charset="2"/>
              <a:buChar char="Ø"/>
            </a:pPr>
            <a:r>
              <a:rPr lang="fr-FR" sz="1200" b="1" dirty="0"/>
              <a:t>Tournée avec  l’association « les Amis du Père Pedro </a:t>
            </a:r>
            <a:r>
              <a:rPr lang="fr-FR" sz="1200" b="1" dirty="0" smtClean="0"/>
              <a:t>» de France du 18/06 au 24/06/2017, </a:t>
            </a:r>
            <a:r>
              <a:rPr lang="fr-FR" sz="1200" dirty="0" smtClean="0"/>
              <a:t>à CHATILLON </a:t>
            </a:r>
            <a:r>
              <a:rPr lang="fr-FR" sz="1200" dirty="0"/>
              <a:t>S/CHALARONNE (</a:t>
            </a:r>
            <a:r>
              <a:rPr lang="fr-FR" sz="1200" dirty="0" smtClean="0"/>
              <a:t>Ain), </a:t>
            </a:r>
            <a:r>
              <a:rPr lang="fr-FR" sz="1200" dirty="0"/>
              <a:t>à PERONNAS (Ain) avec l’E.C.D., à ANNECY (Savoie), à ST ETIENNE (Loire), à MONTROTTIER (Rhône), à ROMANS S/Isère (Drôme) avec le </a:t>
            </a:r>
            <a:r>
              <a:rPr lang="fr-FR" sz="1200" dirty="0" smtClean="0"/>
              <a:t>Rotary</a:t>
            </a:r>
            <a:endParaRPr lang="fr-FR" sz="1200" dirty="0"/>
          </a:p>
        </p:txBody>
      </p:sp>
      <p:pic>
        <p:nvPicPr>
          <p:cNvPr id="6" name="Image 5" descr="pedro 17.jpg"/>
          <p:cNvPicPr>
            <a:picLocks noChangeAspect="1"/>
          </p:cNvPicPr>
          <p:nvPr/>
        </p:nvPicPr>
        <p:blipFill>
          <a:blip r:embed="rId2"/>
          <a:stretch>
            <a:fillRect/>
          </a:stretch>
        </p:blipFill>
        <p:spPr>
          <a:xfrm>
            <a:off x="1222758" y="6085810"/>
            <a:ext cx="4864813" cy="3238943"/>
          </a:xfrm>
          <a:prstGeom prst="rect">
            <a:avLst/>
          </a:prstGeom>
          <a:ln w="28575">
            <a:solidFill>
              <a:schemeClr val="accent1"/>
            </a:solidFill>
          </a:ln>
        </p:spPr>
      </p:pic>
      <p:pic>
        <p:nvPicPr>
          <p:cNvPr id="9" name="Image 8" descr="065-20170705-113344.JPG"/>
          <p:cNvPicPr>
            <a:picLocks noChangeAspect="1"/>
          </p:cNvPicPr>
          <p:nvPr/>
        </p:nvPicPr>
        <p:blipFill>
          <a:blip r:embed="rId3" cstate="screen"/>
          <a:stretch>
            <a:fillRect/>
          </a:stretch>
        </p:blipFill>
        <p:spPr>
          <a:xfrm>
            <a:off x="3785191" y="3888645"/>
            <a:ext cx="2679425" cy="2009569"/>
          </a:xfrm>
          <a:prstGeom prst="rect">
            <a:avLst/>
          </a:prstGeom>
          <a:ln w="28575">
            <a:solidFill>
              <a:schemeClr val="accent1"/>
            </a:solidFill>
          </a:ln>
        </p:spPr>
      </p:pic>
      <p:pic>
        <p:nvPicPr>
          <p:cNvPr id="10" name="Image 9" descr="CONF 01.jpg"/>
          <p:cNvPicPr>
            <a:picLocks noChangeAspect="1"/>
          </p:cNvPicPr>
          <p:nvPr/>
        </p:nvPicPr>
        <p:blipFill>
          <a:blip r:embed="rId4"/>
          <a:stretch>
            <a:fillRect/>
          </a:stretch>
        </p:blipFill>
        <p:spPr>
          <a:xfrm>
            <a:off x="874867" y="3888646"/>
            <a:ext cx="2650731" cy="1991159"/>
          </a:xfrm>
          <a:prstGeom prst="rect">
            <a:avLst/>
          </a:prstGeom>
          <a:ln w="28575">
            <a:solidFill>
              <a:schemeClr val="accent1"/>
            </a:solidFill>
          </a:ln>
        </p:spPr>
      </p:pic>
    </p:spTree>
    <p:extLst>
      <p:ext uri="{BB962C8B-B14F-4D97-AF65-F5344CB8AC3E}">
        <p14:creationId xmlns:p14="http://schemas.microsoft.com/office/powerpoint/2010/main" val="1884024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31</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PROJETS 2018</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5" name="ZoneTexte 4"/>
          <p:cNvSpPr txBox="1"/>
          <p:nvPr/>
        </p:nvSpPr>
        <p:spPr>
          <a:xfrm>
            <a:off x="549304" y="1212109"/>
            <a:ext cx="6188380" cy="7171194"/>
          </a:xfrm>
          <a:prstGeom prst="rect">
            <a:avLst/>
          </a:prstGeom>
          <a:noFill/>
        </p:spPr>
        <p:txBody>
          <a:bodyPr wrap="square" rtlCol="0">
            <a:spAutoFit/>
          </a:bodyPr>
          <a:lstStyle/>
          <a:p>
            <a:r>
              <a:rPr lang="fr-FR" sz="1600" b="1" i="1" u="sng" dirty="0">
                <a:solidFill>
                  <a:srgbClr val="548DD4"/>
                </a:solidFill>
              </a:rPr>
              <a:t>Construction : </a:t>
            </a:r>
          </a:p>
          <a:p>
            <a:pPr marL="285750" indent="-285750">
              <a:buClr>
                <a:srgbClr val="FFC000"/>
              </a:buClr>
              <a:buFont typeface="Wingdings" panose="05000000000000000000" pitchFamily="2" charset="2"/>
              <a:buChar char="Ø"/>
            </a:pPr>
            <a:r>
              <a:rPr lang="fr-FR" sz="1400" dirty="0"/>
              <a:t>100 </a:t>
            </a:r>
            <a:r>
              <a:rPr lang="fr-FR" sz="1400" dirty="0" smtClean="0"/>
              <a:t>logements</a:t>
            </a:r>
          </a:p>
          <a:p>
            <a:pPr marL="285750" indent="-285750">
              <a:buClr>
                <a:srgbClr val="FFC000"/>
              </a:buClr>
              <a:buFont typeface="Wingdings" panose="05000000000000000000" pitchFamily="2" charset="2"/>
              <a:buChar char="Ø"/>
            </a:pPr>
            <a:r>
              <a:rPr lang="fr-FR" sz="1400" dirty="0" smtClean="0"/>
              <a:t>1 hôtel </a:t>
            </a:r>
            <a:r>
              <a:rPr lang="fr-FR" sz="1400" dirty="0"/>
              <a:t>pour les visiteurs </a:t>
            </a:r>
            <a:r>
              <a:rPr lang="fr-FR" sz="1400" dirty="0" smtClean="0"/>
              <a:t>d’</a:t>
            </a:r>
            <a:r>
              <a:rPr lang="fr-FR" sz="1400" dirty="0" err="1" smtClean="0"/>
              <a:t>Akamasoa</a:t>
            </a:r>
            <a:endParaRPr lang="fr-FR" sz="1400" dirty="0"/>
          </a:p>
          <a:p>
            <a:pPr marL="285750" indent="-285750">
              <a:buClr>
                <a:srgbClr val="FFC000"/>
              </a:buClr>
              <a:buFont typeface="Wingdings" panose="05000000000000000000" pitchFamily="2" charset="2"/>
              <a:buChar char="Ø"/>
            </a:pPr>
            <a:r>
              <a:rPr lang="fr-FR" sz="1400" dirty="0" smtClean="0"/>
              <a:t>un collège à </a:t>
            </a:r>
            <a:r>
              <a:rPr lang="fr-FR" sz="1400" dirty="0" err="1" smtClean="0"/>
              <a:t>Andralanitra</a:t>
            </a:r>
            <a:endParaRPr lang="fr-FR" sz="1400" dirty="0"/>
          </a:p>
          <a:p>
            <a:pPr marL="285750" indent="-285750">
              <a:buClr>
                <a:srgbClr val="FFC000"/>
              </a:buClr>
              <a:buFont typeface="Wingdings" panose="05000000000000000000" pitchFamily="2" charset="2"/>
              <a:buChar char="Ø"/>
            </a:pPr>
            <a:r>
              <a:rPr lang="fr-FR" sz="1400" dirty="0"/>
              <a:t>e</a:t>
            </a:r>
            <a:r>
              <a:rPr lang="fr-FR" sz="1400" dirty="0" smtClean="0"/>
              <a:t>xtension  </a:t>
            </a:r>
            <a:r>
              <a:rPr lang="fr-FR" sz="1400" dirty="0"/>
              <a:t>de  </a:t>
            </a:r>
            <a:r>
              <a:rPr lang="fr-FR" sz="1400" dirty="0" smtClean="0"/>
              <a:t>l’Hôpital Centre </a:t>
            </a:r>
            <a:r>
              <a:rPr lang="fr-FR" sz="1400" dirty="0"/>
              <a:t>Médical à </a:t>
            </a:r>
            <a:r>
              <a:rPr lang="fr-FR" sz="1400" dirty="0" err="1"/>
              <a:t>Manantenasoa</a:t>
            </a:r>
            <a:r>
              <a:rPr lang="fr-FR" sz="1400" dirty="0"/>
              <a:t>  + un </a:t>
            </a:r>
            <a:r>
              <a:rPr lang="fr-FR" sz="1400" dirty="0" smtClean="0"/>
              <a:t>laboratoire</a:t>
            </a:r>
          </a:p>
          <a:p>
            <a:pPr marL="285750" indent="-285750">
              <a:buClr>
                <a:srgbClr val="FFC000"/>
              </a:buClr>
              <a:buFont typeface="Wingdings" panose="05000000000000000000" pitchFamily="2" charset="2"/>
              <a:buChar char="Ø"/>
            </a:pPr>
            <a:r>
              <a:rPr lang="fr-FR" sz="1400" dirty="0" smtClean="0"/>
              <a:t>une </a:t>
            </a:r>
            <a:r>
              <a:rPr lang="fr-FR" sz="1400" dirty="0"/>
              <a:t>salle de réunion </a:t>
            </a:r>
            <a:r>
              <a:rPr lang="fr-FR" sz="1400" dirty="0" smtClean="0"/>
              <a:t>à </a:t>
            </a:r>
            <a:r>
              <a:rPr lang="fr-FR" sz="1400" dirty="0" err="1" smtClean="0"/>
              <a:t>Andralanitra</a:t>
            </a:r>
            <a:endParaRPr lang="fr-FR" sz="1400" dirty="0"/>
          </a:p>
          <a:p>
            <a:pPr marL="285750" indent="-285750">
              <a:buClr>
                <a:srgbClr val="FFC000"/>
              </a:buClr>
              <a:buFont typeface="Wingdings" panose="05000000000000000000" pitchFamily="2" charset="2"/>
              <a:buChar char="Ø"/>
            </a:pPr>
            <a:r>
              <a:rPr lang="fr-FR" sz="1400" dirty="0" smtClean="0"/>
              <a:t>des </a:t>
            </a:r>
            <a:r>
              <a:rPr lang="fr-FR" sz="1400" dirty="0"/>
              <a:t>dizaines des latrines</a:t>
            </a:r>
            <a:endParaRPr lang="fr-FR" sz="1400" b="1" dirty="0"/>
          </a:p>
          <a:p>
            <a:r>
              <a:rPr lang="fr-FR" sz="1600" b="1" i="1" u="sng" dirty="0">
                <a:solidFill>
                  <a:srgbClr val="548DD4"/>
                </a:solidFill>
              </a:rPr>
              <a:t>Routes et murs : </a:t>
            </a:r>
          </a:p>
          <a:p>
            <a:pPr marL="285750" indent="-285750">
              <a:buClr>
                <a:srgbClr val="FFC000"/>
              </a:buClr>
              <a:buFont typeface="Wingdings" panose="05000000000000000000" pitchFamily="2" charset="2"/>
              <a:buChar char="Ø"/>
            </a:pPr>
            <a:r>
              <a:rPr lang="fr-FR" sz="1400" dirty="0" smtClean="0"/>
              <a:t>construire </a:t>
            </a:r>
            <a:r>
              <a:rPr lang="fr-FR" sz="1400" dirty="0"/>
              <a:t>des trottoirs et des </a:t>
            </a:r>
            <a:r>
              <a:rPr lang="fr-FR" sz="1400" dirty="0" smtClean="0"/>
              <a:t>caniveaux</a:t>
            </a:r>
          </a:p>
          <a:p>
            <a:pPr marL="285750" indent="-285750">
              <a:buClr>
                <a:srgbClr val="FFC000"/>
              </a:buClr>
              <a:buFont typeface="Wingdings" panose="05000000000000000000" pitchFamily="2" charset="2"/>
              <a:buChar char="Ø"/>
            </a:pPr>
            <a:r>
              <a:rPr lang="fr-FR" sz="1400" dirty="0"/>
              <a:t>r</a:t>
            </a:r>
            <a:r>
              <a:rPr lang="fr-FR" sz="1400" dirty="0" smtClean="0"/>
              <a:t>efaire  </a:t>
            </a:r>
            <a:r>
              <a:rPr lang="fr-FR" sz="1400" dirty="0"/>
              <a:t>des routes </a:t>
            </a:r>
            <a:r>
              <a:rPr lang="fr-FR" sz="1400" dirty="0" smtClean="0"/>
              <a:t>pavées de </a:t>
            </a:r>
            <a:r>
              <a:rPr lang="fr-FR" sz="1400" dirty="0"/>
              <a:t>1km à </a:t>
            </a:r>
            <a:r>
              <a:rPr lang="fr-FR" sz="1400" dirty="0" err="1" smtClean="0"/>
              <a:t>Akamasoa</a:t>
            </a:r>
            <a:endParaRPr lang="fr-FR" sz="1400" dirty="0" smtClean="0"/>
          </a:p>
          <a:p>
            <a:pPr marL="285750" indent="-285750">
              <a:buClr>
                <a:srgbClr val="FFC000"/>
              </a:buClr>
              <a:buFont typeface="Wingdings" panose="05000000000000000000" pitchFamily="2" charset="2"/>
              <a:buChar char="Ø"/>
            </a:pPr>
            <a:r>
              <a:rPr lang="fr-FR" sz="1400" dirty="0"/>
              <a:t>c</a:t>
            </a:r>
            <a:r>
              <a:rPr lang="fr-FR" sz="1400" dirty="0" smtClean="0"/>
              <a:t>onstruction d’un </a:t>
            </a:r>
            <a:r>
              <a:rPr lang="fr-FR" sz="1400" dirty="0"/>
              <a:t>mur de soutènement </a:t>
            </a:r>
            <a:r>
              <a:rPr lang="fr-FR" sz="1400" dirty="0" smtClean="0"/>
              <a:t>de 200 </a:t>
            </a:r>
            <a:r>
              <a:rPr lang="fr-FR" sz="1400" dirty="0"/>
              <a:t>mètres à </a:t>
            </a:r>
            <a:r>
              <a:rPr lang="fr-FR" sz="1400" dirty="0" err="1"/>
              <a:t>Lovasoa</a:t>
            </a:r>
            <a:endParaRPr lang="fr-FR" sz="1400" b="1" dirty="0" smtClean="0"/>
          </a:p>
          <a:p>
            <a:r>
              <a:rPr lang="fr-FR" sz="1600" b="1" i="1" u="sng" dirty="0" smtClean="0">
                <a:solidFill>
                  <a:srgbClr val="548DD4"/>
                </a:solidFill>
              </a:rPr>
              <a:t>Aménagement</a:t>
            </a:r>
            <a:r>
              <a:rPr lang="fr-FR" sz="1600" b="1" i="1" u="sng" dirty="0">
                <a:solidFill>
                  <a:srgbClr val="548DD4"/>
                </a:solidFill>
              </a:rPr>
              <a:t> : </a:t>
            </a:r>
          </a:p>
          <a:p>
            <a:pPr marL="285750" indent="-285750">
              <a:buClr>
                <a:srgbClr val="FFC000"/>
              </a:buClr>
              <a:buFont typeface="Wingdings" panose="05000000000000000000" pitchFamily="2" charset="2"/>
              <a:buChar char="Ø"/>
            </a:pPr>
            <a:r>
              <a:rPr lang="fr-FR" sz="1400" dirty="0" smtClean="0"/>
              <a:t>construction d’un </a:t>
            </a:r>
            <a:r>
              <a:rPr lang="fr-FR" sz="1400" dirty="0"/>
              <a:t>nouveau </a:t>
            </a:r>
            <a:r>
              <a:rPr lang="fr-FR" sz="1400" dirty="0" smtClean="0"/>
              <a:t>terrain de Basket </a:t>
            </a:r>
            <a:r>
              <a:rPr lang="fr-FR" sz="1400" dirty="0" err="1" smtClean="0"/>
              <a:t>ball</a:t>
            </a:r>
            <a:r>
              <a:rPr lang="fr-FR" sz="1400" dirty="0" smtClean="0"/>
              <a:t> </a:t>
            </a:r>
            <a:r>
              <a:rPr lang="fr-FR" sz="1400" dirty="0"/>
              <a:t>à </a:t>
            </a:r>
            <a:r>
              <a:rPr lang="fr-FR" sz="1400" dirty="0" err="1" smtClean="0"/>
              <a:t>Mangarivotra</a:t>
            </a:r>
            <a:endParaRPr lang="fr-FR" sz="1400" dirty="0" smtClean="0"/>
          </a:p>
          <a:p>
            <a:pPr marL="285750" indent="-285750">
              <a:buClr>
                <a:srgbClr val="FFC000"/>
              </a:buClr>
              <a:buFont typeface="Wingdings" panose="05000000000000000000" pitchFamily="2" charset="2"/>
              <a:buChar char="Ø"/>
            </a:pPr>
            <a:r>
              <a:rPr lang="fr-FR" sz="1400" dirty="0" smtClean="0"/>
              <a:t>plusieurs terrains </a:t>
            </a:r>
            <a:r>
              <a:rPr lang="fr-FR" sz="1400" dirty="0"/>
              <a:t>de </a:t>
            </a:r>
            <a:r>
              <a:rPr lang="fr-FR" sz="1400" dirty="0" smtClean="0"/>
              <a:t>mini-foot</a:t>
            </a:r>
          </a:p>
          <a:p>
            <a:pPr marL="285750" indent="-285750">
              <a:buClr>
                <a:srgbClr val="FFC000"/>
              </a:buClr>
              <a:buFont typeface="Wingdings" panose="05000000000000000000" pitchFamily="2" charset="2"/>
              <a:buChar char="Ø"/>
            </a:pPr>
            <a:r>
              <a:rPr lang="fr-FR" sz="1400" dirty="0" smtClean="0"/>
              <a:t>4 </a:t>
            </a:r>
            <a:r>
              <a:rPr lang="fr-FR" sz="1400" dirty="0"/>
              <a:t>nouveaux bacs à  </a:t>
            </a:r>
            <a:r>
              <a:rPr lang="fr-FR" sz="1400" dirty="0" smtClean="0"/>
              <a:t>ordures</a:t>
            </a:r>
          </a:p>
          <a:p>
            <a:pPr marL="285750" indent="-285750">
              <a:buClr>
                <a:srgbClr val="FFC000"/>
              </a:buClr>
              <a:buFont typeface="Wingdings" panose="05000000000000000000" pitchFamily="2" charset="2"/>
              <a:buChar char="Ø"/>
            </a:pPr>
            <a:r>
              <a:rPr lang="fr-FR" sz="1400" dirty="0"/>
              <a:t>c</a:t>
            </a:r>
            <a:r>
              <a:rPr lang="fr-FR" sz="1400" dirty="0" smtClean="0"/>
              <a:t>réation </a:t>
            </a:r>
            <a:r>
              <a:rPr lang="fr-FR" sz="1400" dirty="0"/>
              <a:t>de 2 nouveaux  marchés </a:t>
            </a:r>
            <a:r>
              <a:rPr lang="fr-FR" sz="1400" dirty="0" smtClean="0"/>
              <a:t>à </a:t>
            </a:r>
            <a:r>
              <a:rPr lang="fr-FR" sz="1400" dirty="0" err="1"/>
              <a:t>Manantenasoa</a:t>
            </a:r>
            <a:r>
              <a:rPr lang="fr-FR" sz="1400" dirty="0"/>
              <a:t> </a:t>
            </a:r>
            <a:r>
              <a:rPr lang="fr-FR" sz="1400" dirty="0" smtClean="0"/>
              <a:t>et à </a:t>
            </a:r>
            <a:r>
              <a:rPr lang="fr-FR" sz="1400" dirty="0" err="1" smtClean="0"/>
              <a:t>Mangarivotra</a:t>
            </a:r>
            <a:endParaRPr lang="fr-FR" sz="1400" dirty="0" smtClean="0"/>
          </a:p>
          <a:p>
            <a:pPr marL="285750" indent="-285750">
              <a:buClr>
                <a:srgbClr val="FFC000"/>
              </a:buClr>
              <a:buFont typeface="Wingdings" panose="05000000000000000000" pitchFamily="2" charset="2"/>
              <a:buChar char="Ø"/>
            </a:pPr>
            <a:r>
              <a:rPr lang="fr-FR" sz="1400" dirty="0" smtClean="0"/>
              <a:t>bitumage  </a:t>
            </a:r>
            <a:r>
              <a:rPr lang="fr-FR" sz="1400" dirty="0"/>
              <a:t>des parkings  et  terrains  de  </a:t>
            </a:r>
            <a:r>
              <a:rPr lang="fr-FR" sz="1400" dirty="0" smtClean="0"/>
              <a:t>basket</a:t>
            </a:r>
          </a:p>
          <a:p>
            <a:pPr marL="285750" indent="-285750">
              <a:buClr>
                <a:srgbClr val="FFC000"/>
              </a:buClr>
              <a:buFont typeface="Wingdings" panose="05000000000000000000" pitchFamily="2" charset="2"/>
              <a:buChar char="Ø"/>
            </a:pPr>
            <a:r>
              <a:rPr lang="fr-FR" sz="1400" dirty="0" smtClean="0"/>
              <a:t>caniveaux   </a:t>
            </a:r>
            <a:r>
              <a:rPr lang="fr-FR" sz="1400" dirty="0"/>
              <a:t>pour évacuation </a:t>
            </a:r>
            <a:r>
              <a:rPr lang="fr-FR" sz="1400" dirty="0" smtClean="0"/>
              <a:t>d‘eau </a:t>
            </a:r>
            <a:endParaRPr lang="fr-FR" sz="1400" b="1" dirty="0" smtClean="0"/>
          </a:p>
          <a:p>
            <a:r>
              <a:rPr lang="fr-FR" sz="1600" b="1" i="1" u="sng" dirty="0" smtClean="0">
                <a:solidFill>
                  <a:srgbClr val="548DD4"/>
                </a:solidFill>
              </a:rPr>
              <a:t>Eau et électricité</a:t>
            </a:r>
            <a:r>
              <a:rPr lang="fr-FR" sz="1600" b="1" i="1" u="sng" dirty="0">
                <a:solidFill>
                  <a:srgbClr val="548DD4"/>
                </a:solidFill>
              </a:rPr>
              <a:t> : </a:t>
            </a:r>
          </a:p>
          <a:p>
            <a:pPr marL="285750" indent="-285750">
              <a:buClr>
                <a:srgbClr val="FFC000"/>
              </a:buClr>
              <a:buFont typeface="Wingdings" panose="05000000000000000000" pitchFamily="2" charset="2"/>
              <a:buChar char="Ø"/>
            </a:pPr>
            <a:r>
              <a:rPr lang="fr-FR" sz="1400" dirty="0"/>
              <a:t>4 </a:t>
            </a:r>
            <a:r>
              <a:rPr lang="fr-FR" sz="1400" dirty="0" smtClean="0"/>
              <a:t>adductions </a:t>
            </a:r>
            <a:r>
              <a:rPr lang="fr-FR" sz="1400" dirty="0"/>
              <a:t>d’eau et </a:t>
            </a:r>
            <a:r>
              <a:rPr lang="fr-FR" sz="1400" dirty="0" smtClean="0"/>
              <a:t>construction de réservoirs</a:t>
            </a:r>
          </a:p>
          <a:p>
            <a:pPr marL="285750" indent="-285750">
              <a:buClr>
                <a:srgbClr val="FFC000"/>
              </a:buClr>
              <a:buFont typeface="Wingdings" panose="05000000000000000000" pitchFamily="2" charset="2"/>
              <a:buChar char="Ø"/>
            </a:pPr>
            <a:r>
              <a:rPr lang="fr-FR" sz="1400" dirty="0" smtClean="0"/>
              <a:t>électrification </a:t>
            </a:r>
            <a:r>
              <a:rPr lang="fr-FR" sz="1400" dirty="0"/>
              <a:t>de </a:t>
            </a:r>
            <a:r>
              <a:rPr lang="fr-FR" sz="1400" dirty="0" smtClean="0"/>
              <a:t>50 </a:t>
            </a:r>
            <a:r>
              <a:rPr lang="fr-FR" sz="1400" dirty="0"/>
              <a:t>maisons à </a:t>
            </a:r>
            <a:r>
              <a:rPr lang="fr-FR" sz="1400" dirty="0" err="1"/>
              <a:t>Akamasoa</a:t>
            </a:r>
            <a:r>
              <a:rPr lang="fr-FR" sz="1400" dirty="0"/>
              <a:t> et </a:t>
            </a:r>
            <a:r>
              <a:rPr lang="fr-FR" sz="1400" dirty="0" smtClean="0"/>
              <a:t>de 240 </a:t>
            </a:r>
            <a:r>
              <a:rPr lang="fr-FR" sz="1400" dirty="0"/>
              <a:t>maisons à </a:t>
            </a:r>
            <a:r>
              <a:rPr lang="fr-FR" sz="1400" dirty="0" err="1" smtClean="0"/>
              <a:t>Antolojanahary</a:t>
            </a:r>
            <a:endParaRPr lang="fr-FR" sz="1400" dirty="0" smtClean="0"/>
          </a:p>
          <a:p>
            <a:pPr marL="285750" indent="-285750">
              <a:buClr>
                <a:srgbClr val="FFC000"/>
              </a:buClr>
              <a:buFont typeface="Wingdings" panose="05000000000000000000" pitchFamily="2" charset="2"/>
              <a:buChar char="Ø"/>
            </a:pPr>
            <a:r>
              <a:rPr lang="fr-FR" sz="1400" dirty="0"/>
              <a:t>150 poteaux </a:t>
            </a:r>
            <a:r>
              <a:rPr lang="fr-FR" sz="1400" dirty="0" smtClean="0"/>
              <a:t>électriques en béton pour </a:t>
            </a:r>
            <a:r>
              <a:rPr lang="fr-FR" sz="1400" dirty="0" err="1" smtClean="0"/>
              <a:t>Akamasoa</a:t>
            </a:r>
            <a:r>
              <a:rPr lang="fr-FR" sz="1400" dirty="0" smtClean="0"/>
              <a:t> </a:t>
            </a:r>
            <a:r>
              <a:rPr lang="fr-FR" sz="1400" dirty="0"/>
              <a:t>et </a:t>
            </a:r>
            <a:r>
              <a:rPr lang="fr-FR" sz="1400" dirty="0" smtClean="0"/>
              <a:t>remplacement des poteaux </a:t>
            </a:r>
            <a:r>
              <a:rPr lang="fr-FR" sz="1400" dirty="0"/>
              <a:t>en bois déjà </a:t>
            </a:r>
            <a:r>
              <a:rPr lang="fr-FR" sz="1400" dirty="0" smtClean="0"/>
              <a:t>dangereux</a:t>
            </a:r>
            <a:endParaRPr lang="fr-FR" sz="1400" dirty="0"/>
          </a:p>
          <a:p>
            <a:r>
              <a:rPr lang="fr-FR" sz="1600" b="1" i="1" u="sng" dirty="0" smtClean="0">
                <a:solidFill>
                  <a:srgbClr val="548DD4"/>
                </a:solidFill>
              </a:rPr>
              <a:t>Réhabilitation</a:t>
            </a:r>
            <a:r>
              <a:rPr lang="fr-FR" sz="1600" b="1" i="1" u="sng" dirty="0">
                <a:solidFill>
                  <a:srgbClr val="548DD4"/>
                </a:solidFill>
              </a:rPr>
              <a:t> :</a:t>
            </a:r>
          </a:p>
          <a:p>
            <a:pPr marL="285750" indent="-285750">
              <a:buClr>
                <a:srgbClr val="FFC000"/>
              </a:buClr>
              <a:buFont typeface="Wingdings" panose="05000000000000000000" pitchFamily="2" charset="2"/>
              <a:buChar char="Ø"/>
            </a:pPr>
            <a:r>
              <a:rPr lang="fr-FR" sz="1400" dirty="0"/>
              <a:t>r</a:t>
            </a:r>
            <a:r>
              <a:rPr lang="fr-FR" sz="1400" dirty="0" smtClean="0"/>
              <a:t>efaire l’enduit </a:t>
            </a:r>
            <a:r>
              <a:rPr lang="fr-FR" sz="1400" dirty="0"/>
              <a:t>et </a:t>
            </a:r>
            <a:r>
              <a:rPr lang="fr-FR" sz="1400" dirty="0" smtClean="0"/>
              <a:t>la peinture </a:t>
            </a:r>
            <a:r>
              <a:rPr lang="fr-FR" sz="1400" dirty="0"/>
              <a:t>de 100 logements </a:t>
            </a:r>
            <a:r>
              <a:rPr lang="fr-FR" sz="1400" dirty="0" smtClean="0"/>
              <a:t>d’</a:t>
            </a:r>
            <a:r>
              <a:rPr lang="fr-FR" sz="1400" dirty="0" err="1" smtClean="0"/>
              <a:t>Akamasoa</a:t>
            </a:r>
            <a:endParaRPr lang="fr-FR" sz="1400" dirty="0" smtClean="0"/>
          </a:p>
          <a:p>
            <a:pPr marL="285750" indent="-285750">
              <a:buClr>
                <a:srgbClr val="FFC000"/>
              </a:buClr>
              <a:buFont typeface="Wingdings" panose="05000000000000000000" pitchFamily="2" charset="2"/>
              <a:buChar char="Ø"/>
            </a:pPr>
            <a:r>
              <a:rPr lang="fr-FR" sz="1400" dirty="0"/>
              <a:t>r</a:t>
            </a:r>
            <a:r>
              <a:rPr lang="fr-FR" sz="1400" dirty="0" smtClean="0"/>
              <a:t>efaire la peinture </a:t>
            </a:r>
            <a:r>
              <a:rPr lang="fr-FR" sz="1400" dirty="0"/>
              <a:t>des </a:t>
            </a:r>
            <a:r>
              <a:rPr lang="fr-FR" sz="1400" dirty="0" smtClean="0"/>
              <a:t>Ecoles </a:t>
            </a:r>
            <a:r>
              <a:rPr lang="fr-FR" sz="1400" dirty="0"/>
              <a:t>à </a:t>
            </a:r>
            <a:r>
              <a:rPr lang="fr-FR" sz="1400" dirty="0" err="1"/>
              <a:t>Manantenasoa</a:t>
            </a:r>
            <a:r>
              <a:rPr lang="fr-FR" sz="1400" dirty="0"/>
              <a:t> </a:t>
            </a:r>
            <a:r>
              <a:rPr lang="fr-FR" sz="1400" dirty="0" smtClean="0"/>
              <a:t>et à </a:t>
            </a:r>
            <a:r>
              <a:rPr lang="fr-FR" sz="1400" dirty="0" err="1" smtClean="0"/>
              <a:t>Andralanitra</a:t>
            </a:r>
            <a:endParaRPr lang="fr-FR" sz="1400" dirty="0" smtClean="0"/>
          </a:p>
          <a:p>
            <a:pPr marL="285750" indent="-285750">
              <a:buClr>
                <a:srgbClr val="FFC000"/>
              </a:buClr>
              <a:buFont typeface="Wingdings" panose="05000000000000000000" pitchFamily="2" charset="2"/>
              <a:buChar char="Ø"/>
            </a:pPr>
            <a:r>
              <a:rPr lang="fr-FR" sz="1400" dirty="0"/>
              <a:t>r</a:t>
            </a:r>
            <a:r>
              <a:rPr lang="fr-FR" sz="1400" dirty="0" smtClean="0"/>
              <a:t>éhabilitation </a:t>
            </a:r>
            <a:r>
              <a:rPr lang="fr-FR" sz="1400" dirty="0"/>
              <a:t>des maisons à </a:t>
            </a:r>
            <a:r>
              <a:rPr lang="fr-FR" sz="1400" dirty="0" err="1"/>
              <a:t>Ranomafana</a:t>
            </a:r>
            <a:r>
              <a:rPr lang="fr-FR" sz="1400" dirty="0"/>
              <a:t>, </a:t>
            </a:r>
            <a:r>
              <a:rPr lang="fr-FR" sz="1400" dirty="0" err="1" smtClean="0"/>
              <a:t>Andranodaro</a:t>
            </a:r>
            <a:r>
              <a:rPr lang="fr-FR" sz="1400" dirty="0" smtClean="0"/>
              <a:t>, </a:t>
            </a:r>
            <a:r>
              <a:rPr lang="fr-FR" sz="1400" dirty="0" err="1" smtClean="0"/>
              <a:t>Vangaindrano</a:t>
            </a:r>
            <a:r>
              <a:rPr lang="fr-FR" sz="1400" dirty="0" smtClean="0"/>
              <a:t> </a:t>
            </a:r>
            <a:r>
              <a:rPr lang="fr-FR" sz="1400" dirty="0"/>
              <a:t>et à </a:t>
            </a:r>
            <a:r>
              <a:rPr lang="fr-FR" sz="1400" dirty="0" err="1" smtClean="0"/>
              <a:t>Safata</a:t>
            </a:r>
            <a:endParaRPr lang="fr-FR" sz="1400" dirty="0" smtClean="0"/>
          </a:p>
          <a:p>
            <a:pPr>
              <a:buClr>
                <a:srgbClr val="92D050"/>
              </a:buClr>
            </a:pPr>
            <a:r>
              <a:rPr lang="fr-FR" sz="1600" b="1" i="1" u="sng" dirty="0" smtClean="0">
                <a:solidFill>
                  <a:srgbClr val="548DD4"/>
                </a:solidFill>
              </a:rPr>
              <a:t>Confection</a:t>
            </a:r>
            <a:r>
              <a:rPr lang="fr-FR" sz="1600" b="1" i="1" u="sng" dirty="0">
                <a:solidFill>
                  <a:srgbClr val="548DD4"/>
                </a:solidFill>
              </a:rPr>
              <a:t> :</a:t>
            </a:r>
          </a:p>
          <a:p>
            <a:pPr marL="285750" indent="-285750">
              <a:buClr>
                <a:srgbClr val="FFC000"/>
              </a:buClr>
              <a:buFont typeface="Wingdings" panose="05000000000000000000" pitchFamily="2" charset="2"/>
              <a:buChar char="Ø"/>
            </a:pPr>
            <a:r>
              <a:rPr lang="fr-FR" sz="1400" dirty="0" smtClean="0"/>
              <a:t>confection </a:t>
            </a:r>
            <a:r>
              <a:rPr lang="fr-FR" sz="1400" dirty="0"/>
              <a:t>de </a:t>
            </a:r>
            <a:r>
              <a:rPr lang="fr-FR" sz="1400" dirty="0" smtClean="0"/>
              <a:t>700 </a:t>
            </a:r>
            <a:r>
              <a:rPr lang="fr-FR" sz="1400" dirty="0"/>
              <a:t>tables </a:t>
            </a:r>
            <a:r>
              <a:rPr lang="fr-FR" sz="1400" dirty="0" smtClean="0"/>
              <a:t>et bancs </a:t>
            </a:r>
            <a:endParaRPr lang="fr-FR" sz="1400" dirty="0"/>
          </a:p>
          <a:p>
            <a:r>
              <a:rPr lang="fr-FR" sz="1600" b="1" i="1" u="sng" dirty="0" smtClean="0">
                <a:solidFill>
                  <a:srgbClr val="548DD4"/>
                </a:solidFill>
              </a:rPr>
              <a:t>Reboisement</a:t>
            </a:r>
            <a:r>
              <a:rPr lang="fr-FR" sz="1600" b="1" i="1" u="sng" dirty="0">
                <a:solidFill>
                  <a:srgbClr val="548DD4"/>
                </a:solidFill>
              </a:rPr>
              <a:t> : </a:t>
            </a:r>
            <a:endParaRPr lang="fr-FR" sz="1600" b="1" i="1" u="sng" dirty="0" smtClean="0">
              <a:solidFill>
                <a:srgbClr val="548DD4"/>
              </a:solidFill>
            </a:endParaRPr>
          </a:p>
          <a:p>
            <a:pPr marL="285750" indent="-285750">
              <a:buClr>
                <a:srgbClr val="FFC000"/>
              </a:buClr>
              <a:buFont typeface="Wingdings" panose="05000000000000000000" pitchFamily="2" charset="2"/>
              <a:buChar char="Ø"/>
            </a:pPr>
            <a:r>
              <a:rPr lang="fr-FR" sz="1400" dirty="0" smtClean="0"/>
              <a:t>plantation </a:t>
            </a:r>
            <a:r>
              <a:rPr lang="fr-FR" sz="1400" dirty="0"/>
              <a:t>de 20 000 </a:t>
            </a:r>
            <a:r>
              <a:rPr lang="fr-FR" sz="1400" dirty="0" smtClean="0"/>
              <a:t>arbres</a:t>
            </a:r>
            <a:endParaRPr lang="fr-FR" sz="1400" dirty="0"/>
          </a:p>
        </p:txBody>
      </p:sp>
    </p:spTree>
    <p:extLst>
      <p:ext uri="{BB962C8B-B14F-4D97-AF65-F5344CB8AC3E}">
        <p14:creationId xmlns:p14="http://schemas.microsoft.com/office/powerpoint/2010/main" val="2941196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32</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FACTEURS DE VIABILITÉ</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1235998" y="950964"/>
            <a:ext cx="4452091" cy="89910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115000"/>
              </a:lnSpc>
              <a:buClr>
                <a:srgbClr val="FFFFFF"/>
              </a:buClr>
              <a:buSzPts val="1800"/>
              <a:buFont typeface="Wingdings" panose="05000000000000000000" pitchFamily="2" charset="2"/>
              <a:buChar char="ü"/>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La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discipline et la citoyenneté</a:t>
            </a:r>
          </a:p>
          <a:p>
            <a:pPr marL="285750" lvl="0" indent="-285750">
              <a:lnSpc>
                <a:spcPct val="115000"/>
              </a:lnSpc>
              <a:buClr>
                <a:srgbClr val="FFFFFF"/>
              </a:buClr>
              <a:buSzPts val="1800"/>
              <a:buFont typeface="Wingdings" panose="05000000000000000000" pitchFamily="2" charset="2"/>
              <a:buChar char="ü"/>
            </a:pP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L’Eucharistie du dimanche</a:t>
            </a:r>
          </a:p>
          <a:p>
            <a:pPr marL="285750" lvl="0" indent="-285750">
              <a:lnSpc>
                <a:spcPct val="115000"/>
              </a:lnSpc>
              <a:buClr>
                <a:srgbClr val="FFFFFF"/>
              </a:buClr>
              <a:buSzPts val="1800"/>
              <a:buFont typeface="Wingdings" panose="05000000000000000000" pitchFamily="2" charset="2"/>
              <a:buChar char="ü"/>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707 </a:t>
            </a:r>
            <a:r>
              <a:rPr lang="fr-FR" sz="1600" b="1" dirty="0">
                <a:solidFill>
                  <a:srgbClr val="FFFFFF"/>
                </a:solidFill>
                <a:latin typeface="Arial" panose="020B0604020202020204" pitchFamily="34" charset="0"/>
                <a:ea typeface="Calibri" panose="020F0502020204030204" pitchFamily="34" charset="0"/>
                <a:cs typeface="Times New Roman" panose="02020603050405020304" pitchFamily="18" charset="0"/>
              </a:rPr>
              <a:t>personnes dévouées à faire le bien</a:t>
            </a:r>
          </a:p>
        </p:txBody>
      </p:sp>
      <p:sp>
        <p:nvSpPr>
          <p:cNvPr id="7" name="ZoneTexte 6"/>
          <p:cNvSpPr txBox="1"/>
          <p:nvPr/>
        </p:nvSpPr>
        <p:spPr>
          <a:xfrm>
            <a:off x="493291" y="2336662"/>
            <a:ext cx="6085441" cy="7478970"/>
          </a:xfrm>
          <a:prstGeom prst="rect">
            <a:avLst/>
          </a:prstGeom>
          <a:noFill/>
        </p:spPr>
        <p:txBody>
          <a:bodyPr wrap="square" rtlCol="0">
            <a:spAutoFit/>
          </a:bodyPr>
          <a:lstStyle/>
          <a:p>
            <a:pPr algn="just">
              <a:spcBef>
                <a:spcPts val="600"/>
              </a:spcBef>
            </a:pPr>
            <a:r>
              <a:rPr lang="fr-FR" sz="1600" b="1" i="1" u="sng" dirty="0">
                <a:solidFill>
                  <a:srgbClr val="548DD4"/>
                </a:solidFill>
              </a:rPr>
              <a:t>La discipline et la </a:t>
            </a:r>
            <a:r>
              <a:rPr lang="fr-FR" sz="1600" b="1" i="1" u="sng" dirty="0" smtClean="0">
                <a:solidFill>
                  <a:srgbClr val="548DD4"/>
                </a:solidFill>
              </a:rPr>
              <a:t>citoyenneté</a:t>
            </a:r>
            <a:endParaRPr lang="fr-FR" sz="1400" dirty="0" smtClean="0"/>
          </a:p>
          <a:p>
            <a:pPr algn="just"/>
            <a:r>
              <a:rPr lang="fr-FR" sz="1400" dirty="0" smtClean="0"/>
              <a:t>La </a:t>
            </a:r>
            <a:r>
              <a:rPr lang="fr-FR" sz="1400" dirty="0"/>
              <a:t>discipline à suivre à </a:t>
            </a:r>
            <a:r>
              <a:rPr lang="fr-FR" sz="1400" dirty="0" err="1"/>
              <a:t>Akamasoa</a:t>
            </a:r>
            <a:r>
              <a:rPr lang="fr-FR" sz="1400" dirty="0"/>
              <a:t> s’appelle </a:t>
            </a:r>
            <a:r>
              <a:rPr lang="fr-FR" sz="1400" b="1" dirty="0"/>
              <a:t>la Dina</a:t>
            </a:r>
            <a:r>
              <a:rPr lang="fr-FR" sz="1400" dirty="0"/>
              <a:t>, une convention élaborée par les habitants eux-mêmes, et dont </a:t>
            </a:r>
            <a:r>
              <a:rPr lang="fr-FR" sz="1400" b="1" dirty="0"/>
              <a:t>les 4 mots d’ordre sont : pas de drogue, pas d’alcool, pas de jeux d’argent et pas de prostitution</a:t>
            </a:r>
            <a:r>
              <a:rPr lang="fr-FR" sz="1400" dirty="0"/>
              <a:t>. Cette Dina, indispensable à la vie en commun et à la vie tout court, est souvent difficile à appliquer, le quotidien restant trop rude pour beaucoup. </a:t>
            </a:r>
          </a:p>
          <a:p>
            <a:pPr algn="just">
              <a:spcBef>
                <a:spcPts val="600"/>
              </a:spcBef>
            </a:pPr>
            <a:r>
              <a:rPr lang="fr-FR" sz="1400" b="1" dirty="0"/>
              <a:t>La pauvreté </a:t>
            </a:r>
            <a:r>
              <a:rPr lang="fr-FR" sz="1400" b="1" dirty="0" smtClean="0"/>
              <a:t>ne fait que s’accroitre </a:t>
            </a:r>
            <a:r>
              <a:rPr lang="fr-FR" sz="1400" dirty="0"/>
              <a:t>d’année en </a:t>
            </a:r>
            <a:r>
              <a:rPr lang="fr-FR" sz="1400" dirty="0" smtClean="0"/>
              <a:t>année. </a:t>
            </a:r>
            <a:r>
              <a:rPr lang="fr-FR" sz="1400" b="1" dirty="0" smtClean="0"/>
              <a:t>La </a:t>
            </a:r>
            <a:r>
              <a:rPr lang="fr-FR" sz="1400" b="1" dirty="0"/>
              <a:t>violence, l’alcoolisme et les vols </a:t>
            </a:r>
            <a:r>
              <a:rPr lang="fr-FR" sz="1400" b="1" dirty="0" smtClean="0"/>
              <a:t>ainsi que l’insécurité ne font qu’augmenter. Chaque </a:t>
            </a:r>
            <a:r>
              <a:rPr lang="fr-FR" sz="1400" b="1" dirty="0"/>
              <a:t>nuit, plus de 35 hommes </a:t>
            </a:r>
            <a:r>
              <a:rPr lang="fr-FR" sz="1400" dirty="0"/>
              <a:t>(par rotation), avec des gardiens et des agents de sécurité, patrouillent dans nos villages afin de protéger l’association, surtout les biens communs, et ses </a:t>
            </a:r>
            <a:r>
              <a:rPr lang="fr-FR" sz="1400" dirty="0" smtClean="0"/>
              <a:t>habitants.  Depuis le mois d’août 2017, un poste de police nationale s’est ouvert à Manantenasoa, là où se trouve le plus de personnes. Ce centre est le plus à risque compte tenu du nombre de passage des personnes au centre d’accueil. 6 à 7 policiers tournent chaque jour.</a:t>
            </a:r>
            <a:endParaRPr lang="fr-FR" sz="1400" dirty="0"/>
          </a:p>
          <a:p>
            <a:pPr algn="just">
              <a:spcBef>
                <a:spcPts val="600"/>
              </a:spcBef>
            </a:pPr>
            <a:r>
              <a:rPr lang="fr-FR" sz="1400" b="1" dirty="0"/>
              <a:t>Chaque samedi matin</a:t>
            </a:r>
            <a:r>
              <a:rPr lang="fr-FR" sz="1400" dirty="0"/>
              <a:t> nous réunissons tous les services de sécurité permanents qui représentent une cinquantaine de personnes, pour faire l’état des lieux de chaque village en ce qui concerne les vols, les fugues des enfants dans les rues de la ville, les bagarres, les viols, les violences conjugales et autres atteintes à l’ordre public. </a:t>
            </a:r>
            <a:r>
              <a:rPr lang="fr-FR" sz="1400" dirty="0" smtClean="0"/>
              <a:t>Le responsable du </a:t>
            </a:r>
            <a:r>
              <a:rPr lang="fr-FR" sz="1400" dirty="0" err="1" smtClean="0"/>
              <a:t>Fokontany</a:t>
            </a:r>
            <a:r>
              <a:rPr lang="fr-FR" sz="1400" dirty="0" smtClean="0"/>
              <a:t> est également présent à ces réunions.</a:t>
            </a:r>
            <a:endParaRPr lang="fr-FR" sz="1400" dirty="0"/>
          </a:p>
          <a:p>
            <a:pPr algn="just">
              <a:spcBef>
                <a:spcPts val="600"/>
              </a:spcBef>
            </a:pPr>
            <a:r>
              <a:rPr lang="fr-FR" sz="1400" dirty="0"/>
              <a:t>Par ailleurs, les équipes d’</a:t>
            </a:r>
            <a:r>
              <a:rPr lang="fr-FR" sz="1400" dirty="0" err="1"/>
              <a:t>Akamasoa</a:t>
            </a:r>
            <a:r>
              <a:rPr lang="fr-FR" sz="1400" dirty="0"/>
              <a:t> sont en permanence présentes pour la population et accordent énormément de temps au </a:t>
            </a:r>
            <a:r>
              <a:rPr lang="fr-FR" sz="1400" b="1" dirty="0"/>
              <a:t>soutien moral et psychologique de chaque individu</a:t>
            </a:r>
            <a:r>
              <a:rPr lang="fr-FR" sz="1400" dirty="0"/>
              <a:t>. </a:t>
            </a:r>
            <a:endParaRPr lang="fr-FR" sz="1400" dirty="0" smtClean="0"/>
          </a:p>
          <a:p>
            <a:pPr algn="just">
              <a:spcBef>
                <a:spcPts val="600"/>
              </a:spcBef>
            </a:pPr>
            <a:r>
              <a:rPr lang="fr-FR" sz="1400" b="1" i="1" u="sng" dirty="0" smtClean="0">
                <a:solidFill>
                  <a:srgbClr val="548DD4"/>
                </a:solidFill>
              </a:rPr>
              <a:t>L’animation spirituelle avec l’Eucharistie du dimanche</a:t>
            </a:r>
            <a:endParaRPr lang="fr-FR" sz="1400" dirty="0" smtClean="0"/>
          </a:p>
          <a:p>
            <a:pPr algn="just"/>
            <a:r>
              <a:rPr lang="fr-FR" sz="1400" b="1" dirty="0" smtClean="0"/>
              <a:t>L’animation </a:t>
            </a:r>
            <a:r>
              <a:rPr lang="fr-FR" sz="1400" b="1" dirty="0"/>
              <a:t>spirituelle </a:t>
            </a:r>
            <a:r>
              <a:rPr lang="fr-FR" sz="1400" dirty="0"/>
              <a:t>a également joué un rôle très important dans l’éveil du courage de toutes les personnes en provenance de la rue, et dans la prise de conscience de leur responsabilité au sein de la famille et de la société</a:t>
            </a:r>
            <a:r>
              <a:rPr lang="fr-FR" sz="1400" dirty="0" smtClean="0"/>
              <a:t>. </a:t>
            </a:r>
            <a:r>
              <a:rPr lang="fr-FR" sz="1400" b="1" dirty="0"/>
              <a:t>L’Eucharistie du dimanche</a:t>
            </a:r>
            <a:r>
              <a:rPr lang="fr-FR" sz="1400" dirty="0"/>
              <a:t> a pris une dimension très importante avec la participation massive des enfants, des jeunes et des adultes, environ </a:t>
            </a:r>
            <a:r>
              <a:rPr lang="fr-FR" sz="1400" b="1" dirty="0" smtClean="0"/>
              <a:t>7000 </a:t>
            </a:r>
            <a:r>
              <a:rPr lang="fr-FR" sz="1400" b="1" dirty="0"/>
              <a:t>personnes</a:t>
            </a:r>
            <a:r>
              <a:rPr lang="fr-FR" sz="1400" dirty="0"/>
              <a:t> se réunissent chaque dimanche au stade couvert de Manantenasoa. Mais ce rassemblement devient aussi international, puisque beaucoup de frères et sœurs touristes viennent découvrir ce moment formidable et inoubliable et se recueillir.  </a:t>
            </a:r>
          </a:p>
        </p:txBody>
      </p:sp>
      <p:sp>
        <p:nvSpPr>
          <p:cNvPr id="8" name="Rectangle 7"/>
          <p:cNvSpPr/>
          <p:nvPr/>
        </p:nvSpPr>
        <p:spPr>
          <a:xfrm>
            <a:off x="549275" y="1985034"/>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Facteurs internes</a:t>
            </a:r>
            <a:endParaRPr lang="fr-FR" sz="2000" b="1" dirty="0"/>
          </a:p>
        </p:txBody>
      </p:sp>
    </p:spTree>
    <p:extLst>
      <p:ext uri="{BB962C8B-B14F-4D97-AF65-F5344CB8AC3E}">
        <p14:creationId xmlns:p14="http://schemas.microsoft.com/office/powerpoint/2010/main" val="2852473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33</a:t>
            </a:fld>
            <a:endParaRPr lang="fr-FR"/>
          </a:p>
        </p:txBody>
      </p:sp>
      <p:pic>
        <p:nvPicPr>
          <p:cNvPr id="7" name="Image 6" descr="messe 1.jpg"/>
          <p:cNvPicPr>
            <a:picLocks noChangeAspect="1"/>
          </p:cNvPicPr>
          <p:nvPr/>
        </p:nvPicPr>
        <p:blipFill>
          <a:blip r:embed="rId2" cstate="screen"/>
          <a:stretch>
            <a:fillRect/>
          </a:stretch>
        </p:blipFill>
        <p:spPr>
          <a:xfrm>
            <a:off x="567560" y="532742"/>
            <a:ext cx="5707118" cy="4280338"/>
          </a:xfrm>
          <a:prstGeom prst="rect">
            <a:avLst/>
          </a:prstGeom>
          <a:ln w="28575">
            <a:solidFill>
              <a:schemeClr val="accent1"/>
            </a:solidFill>
          </a:ln>
        </p:spPr>
      </p:pic>
      <p:pic>
        <p:nvPicPr>
          <p:cNvPr id="4" name="Image 3" descr="BAPTEME.jpg"/>
          <p:cNvPicPr>
            <a:picLocks noChangeAspect="1"/>
          </p:cNvPicPr>
          <p:nvPr/>
        </p:nvPicPr>
        <p:blipFill>
          <a:blip r:embed="rId3" cstate="screen"/>
          <a:stretch>
            <a:fillRect/>
          </a:stretch>
        </p:blipFill>
        <p:spPr>
          <a:xfrm>
            <a:off x="536025" y="5081116"/>
            <a:ext cx="5738648" cy="4303986"/>
          </a:xfrm>
          <a:prstGeom prst="rect">
            <a:avLst/>
          </a:prstGeom>
          <a:ln w="28575">
            <a:solidFill>
              <a:schemeClr val="accent1"/>
            </a:solidFill>
          </a:ln>
        </p:spPr>
      </p:pic>
    </p:spTree>
    <p:extLst>
      <p:ext uri="{BB962C8B-B14F-4D97-AF65-F5344CB8AC3E}">
        <p14:creationId xmlns:p14="http://schemas.microsoft.com/office/powerpoint/2010/main" val="2768146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34</a:t>
            </a:fld>
            <a:endParaRPr lang="fr-FR"/>
          </a:p>
        </p:txBody>
      </p:sp>
      <p:sp>
        <p:nvSpPr>
          <p:cNvPr id="7" name="ZoneTexte 6"/>
          <p:cNvSpPr txBox="1"/>
          <p:nvPr/>
        </p:nvSpPr>
        <p:spPr>
          <a:xfrm>
            <a:off x="549275" y="742450"/>
            <a:ext cx="6085441" cy="1923604"/>
          </a:xfrm>
          <a:prstGeom prst="rect">
            <a:avLst/>
          </a:prstGeom>
          <a:noFill/>
        </p:spPr>
        <p:txBody>
          <a:bodyPr wrap="square" rtlCol="0">
            <a:spAutoFit/>
          </a:bodyPr>
          <a:lstStyle/>
          <a:p>
            <a:r>
              <a:rPr lang="fr-FR" sz="1600" b="1" i="1" u="sng" dirty="0">
                <a:solidFill>
                  <a:srgbClr val="548DD4"/>
                </a:solidFill>
              </a:rPr>
              <a:t>La gestion de </a:t>
            </a:r>
            <a:r>
              <a:rPr lang="fr-FR" sz="1600" b="1" i="1" u="sng" dirty="0" smtClean="0">
                <a:solidFill>
                  <a:srgbClr val="548DD4"/>
                </a:solidFill>
              </a:rPr>
              <a:t>l’association</a:t>
            </a:r>
            <a:endParaRPr lang="fr-FR" sz="1400" b="1" dirty="0"/>
          </a:p>
          <a:p>
            <a:pPr algn="just">
              <a:spcBef>
                <a:spcPts val="600"/>
              </a:spcBef>
            </a:pPr>
            <a:r>
              <a:rPr lang="fr-FR" sz="1400" b="1" dirty="0" smtClean="0"/>
              <a:t>710 </a:t>
            </a:r>
            <a:r>
              <a:rPr lang="fr-FR" sz="1400" b="1" dirty="0"/>
              <a:t>personnes, vouées à l’association et désireuses de faire le bien</a:t>
            </a:r>
            <a:r>
              <a:rPr lang="fr-FR" sz="1400" dirty="0"/>
              <a:t>, sont salariées d’Akamasoa. Une équipe gère, avec le Père Pedro, l’association, et la plupart des professeurs, instituteurs, médecins, ingénieurs, techniciens participent aussi à l’encadrement des différentes activités. Elles réalisent chaque jour un travail immense, c’est un vrai combat. Nous essayons chaque année de relever le défi et d’être plus performants sachant que la perfection est un objectif dur à atteindre, mais nous travaillons pour cela</a:t>
            </a:r>
            <a:r>
              <a:rPr lang="fr-FR" sz="1400" dirty="0" smtClean="0"/>
              <a:t>. </a:t>
            </a:r>
          </a:p>
        </p:txBody>
      </p:sp>
      <p:sp>
        <p:nvSpPr>
          <p:cNvPr id="5" name="Rectangle 4"/>
          <p:cNvSpPr/>
          <p:nvPr/>
        </p:nvSpPr>
        <p:spPr>
          <a:xfrm>
            <a:off x="733105" y="5788163"/>
            <a:ext cx="5717779" cy="3633537"/>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400" b="1" u="sng" dirty="0"/>
              <a:t>Nos objectifs visent à :</a:t>
            </a:r>
          </a:p>
          <a:p>
            <a:pPr marL="84138" lvl="0" indent="-84138" algn="just">
              <a:buFont typeface="Wingdings" panose="05000000000000000000" pitchFamily="2" charset="2"/>
              <a:buChar char="ü"/>
            </a:pPr>
            <a:r>
              <a:rPr lang="fr-FR" sz="1400" b="1" dirty="0"/>
              <a:t>autonomiser</a:t>
            </a:r>
            <a:r>
              <a:rPr lang="fr-FR" sz="1400" dirty="0"/>
              <a:t> le maximum de familles afin qu’elles puissent se gérer financièrement seules.</a:t>
            </a:r>
          </a:p>
          <a:p>
            <a:pPr marL="84138" lvl="0" indent="-84138" algn="just">
              <a:buFont typeface="Wingdings" panose="05000000000000000000" pitchFamily="2" charset="2"/>
              <a:buChar char="ü"/>
            </a:pPr>
            <a:r>
              <a:rPr lang="fr-FR" sz="1400" b="1" dirty="0"/>
              <a:t>conscientiser</a:t>
            </a:r>
            <a:r>
              <a:rPr lang="fr-FR" sz="1400" dirty="0"/>
              <a:t> et </a:t>
            </a:r>
            <a:r>
              <a:rPr lang="fr-FR" sz="1400" b="1" dirty="0"/>
              <a:t>responsabiliser</a:t>
            </a:r>
            <a:r>
              <a:rPr lang="fr-FR" sz="1400" dirty="0"/>
              <a:t> les familles par des réunions régulières, des sessions hebdomadaires et des réunions de comité rassemblant des délégués de chaque centre. Le but est que ces familles poursuivent convenablement l’éducation de leurs enfants, l’entretien de leur maison, mais qu’elles respectent le bien commun. </a:t>
            </a:r>
          </a:p>
          <a:p>
            <a:pPr marL="84138" lvl="0" indent="-84138" algn="just">
              <a:buFont typeface="Wingdings" panose="05000000000000000000" pitchFamily="2" charset="2"/>
              <a:buChar char="ü"/>
            </a:pPr>
            <a:r>
              <a:rPr lang="fr-FR" sz="1400" b="1" dirty="0"/>
              <a:t>encourager</a:t>
            </a:r>
            <a:r>
              <a:rPr lang="fr-FR" sz="1400" dirty="0"/>
              <a:t> l’entraide et la communication entre chacun, dans et hors du village.</a:t>
            </a:r>
          </a:p>
          <a:p>
            <a:pPr marL="84138" lvl="0" indent="-84138" algn="just">
              <a:buFont typeface="Wingdings" panose="05000000000000000000" pitchFamily="2" charset="2"/>
              <a:buChar char="ü"/>
            </a:pPr>
            <a:r>
              <a:rPr lang="fr-FR" sz="1400" b="1" dirty="0"/>
              <a:t>renforcer</a:t>
            </a:r>
            <a:r>
              <a:rPr lang="fr-FR" sz="1400" dirty="0"/>
              <a:t> et </a:t>
            </a:r>
            <a:r>
              <a:rPr lang="fr-FR" sz="1400" b="1" dirty="0"/>
              <a:t>étendre</a:t>
            </a:r>
            <a:r>
              <a:rPr lang="fr-FR" sz="1400" dirty="0"/>
              <a:t> la formation professionnelle interne.</a:t>
            </a:r>
          </a:p>
          <a:p>
            <a:pPr marL="84138" lvl="0" indent="-84138" algn="just">
              <a:buFont typeface="Wingdings" panose="05000000000000000000" pitchFamily="2" charset="2"/>
              <a:buChar char="ü"/>
            </a:pPr>
            <a:r>
              <a:rPr lang="fr-FR" sz="1400" b="1" dirty="0"/>
              <a:t>soutenir</a:t>
            </a:r>
            <a:r>
              <a:rPr lang="fr-FR" sz="1400" dirty="0"/>
              <a:t> la recherche d’emplois externes.</a:t>
            </a:r>
          </a:p>
          <a:p>
            <a:pPr marL="84138" lvl="0" indent="-84138" algn="just">
              <a:buFont typeface="Wingdings" panose="05000000000000000000" pitchFamily="2" charset="2"/>
              <a:buChar char="ü"/>
            </a:pPr>
            <a:r>
              <a:rPr lang="fr-FR" sz="1400" b="1" dirty="0"/>
              <a:t>soutenir</a:t>
            </a:r>
            <a:r>
              <a:rPr lang="fr-FR" sz="1400" dirty="0"/>
              <a:t> moralement nos équipes, et ce, dans toutes les activités grâce à des conférences ateliers.</a:t>
            </a:r>
          </a:p>
          <a:p>
            <a:pPr marL="84138" lvl="0" indent="-84138" algn="just">
              <a:buFont typeface="Wingdings" panose="05000000000000000000" pitchFamily="2" charset="2"/>
              <a:buChar char="ü"/>
            </a:pPr>
            <a:r>
              <a:rPr lang="fr-FR" sz="1400" b="1" dirty="0"/>
              <a:t>améliorer</a:t>
            </a:r>
            <a:r>
              <a:rPr lang="fr-FR" sz="1400" dirty="0"/>
              <a:t> la qualité et la productivité en faisant un effort de promotion de nos productions</a:t>
            </a:r>
            <a:r>
              <a:rPr lang="fr-FR" sz="1400" dirty="0" smtClean="0"/>
              <a:t>.</a:t>
            </a:r>
            <a:endParaRPr lang="fr-FR" sz="1400" dirty="0"/>
          </a:p>
        </p:txBody>
      </p:sp>
      <p:pic>
        <p:nvPicPr>
          <p:cNvPr id="12" name="Image 11" descr="EQUIPE.jpg"/>
          <p:cNvPicPr>
            <a:picLocks noChangeAspect="1"/>
          </p:cNvPicPr>
          <p:nvPr/>
        </p:nvPicPr>
        <p:blipFill>
          <a:blip r:embed="rId2" cstate="screen"/>
          <a:stretch>
            <a:fillRect/>
          </a:stretch>
        </p:blipFill>
        <p:spPr>
          <a:xfrm>
            <a:off x="1549400" y="2743200"/>
            <a:ext cx="3873935" cy="2905451"/>
          </a:xfrm>
          <a:prstGeom prst="rect">
            <a:avLst/>
          </a:prstGeom>
          <a:ln w="28575">
            <a:solidFill>
              <a:schemeClr val="accent1"/>
            </a:solidFill>
          </a:ln>
        </p:spPr>
      </p:pic>
    </p:spTree>
    <p:extLst>
      <p:ext uri="{BB962C8B-B14F-4D97-AF65-F5344CB8AC3E}">
        <p14:creationId xmlns:p14="http://schemas.microsoft.com/office/powerpoint/2010/main" val="1204419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35</a:t>
            </a:fld>
            <a:endParaRPr lang="fr-FR"/>
          </a:p>
        </p:txBody>
      </p:sp>
      <p:sp>
        <p:nvSpPr>
          <p:cNvPr id="7" name="ZoneTexte 6"/>
          <p:cNvSpPr txBox="1"/>
          <p:nvPr/>
        </p:nvSpPr>
        <p:spPr>
          <a:xfrm>
            <a:off x="513179" y="1253206"/>
            <a:ext cx="6085441" cy="8233023"/>
          </a:xfrm>
          <a:prstGeom prst="rect">
            <a:avLst/>
          </a:prstGeom>
          <a:noFill/>
        </p:spPr>
        <p:txBody>
          <a:bodyPr wrap="square" rtlCol="0">
            <a:spAutoFit/>
          </a:bodyPr>
          <a:lstStyle/>
          <a:p>
            <a:pPr algn="just">
              <a:spcBef>
                <a:spcPts val="600"/>
              </a:spcBef>
            </a:pPr>
            <a:r>
              <a:rPr lang="fr-FR" sz="1600" b="1" i="1" u="sng" dirty="0">
                <a:solidFill>
                  <a:srgbClr val="548DD4"/>
                </a:solidFill>
              </a:rPr>
              <a:t>L’aide de </a:t>
            </a:r>
            <a:r>
              <a:rPr lang="fr-FR" sz="1600" b="1" i="1" u="sng" dirty="0" smtClean="0">
                <a:solidFill>
                  <a:srgbClr val="548DD4"/>
                </a:solidFill>
              </a:rPr>
              <a:t>l’état</a:t>
            </a:r>
            <a:endParaRPr lang="fr-FR" sz="1400" b="1" dirty="0"/>
          </a:p>
          <a:p>
            <a:pPr lvl="0" algn="just">
              <a:spcBef>
                <a:spcPts val="600"/>
              </a:spcBef>
            </a:pPr>
            <a:r>
              <a:rPr lang="fr-FR" sz="1400" dirty="0" smtClean="0"/>
              <a:t>L’association </a:t>
            </a:r>
            <a:r>
              <a:rPr lang="fr-FR" sz="1400" dirty="0" err="1" smtClean="0"/>
              <a:t>Akamasoa</a:t>
            </a:r>
            <a:r>
              <a:rPr lang="fr-FR" sz="1400" dirty="0" smtClean="0"/>
              <a:t> possède </a:t>
            </a:r>
            <a:r>
              <a:rPr lang="fr-FR" sz="1400" dirty="0"/>
              <a:t>le Statut </a:t>
            </a:r>
            <a:r>
              <a:rPr lang="fr-FR" sz="1400" dirty="0" smtClean="0"/>
              <a:t>de «</a:t>
            </a:r>
            <a:r>
              <a:rPr lang="fr-FR" sz="1400" dirty="0"/>
              <a:t> </a:t>
            </a:r>
            <a:r>
              <a:rPr lang="fr-FR" sz="1400" b="1" dirty="0"/>
              <a:t>Reconnaissance d’Utilité Publique</a:t>
            </a:r>
            <a:r>
              <a:rPr lang="fr-FR" sz="1400" dirty="0"/>
              <a:t> » </a:t>
            </a:r>
            <a:r>
              <a:rPr lang="fr-FR" sz="1400" dirty="0" smtClean="0"/>
              <a:t>qui exonère </a:t>
            </a:r>
            <a:r>
              <a:rPr lang="fr-FR" sz="1400" dirty="0"/>
              <a:t>l’Association des droits et taxes à l’importation de l’aide alimentaire, et des dons humanitaires venant, notamment, de l’extérieur. </a:t>
            </a:r>
          </a:p>
          <a:p>
            <a:pPr lvl="0" algn="just">
              <a:spcBef>
                <a:spcPts val="600"/>
              </a:spcBef>
            </a:pPr>
            <a:r>
              <a:rPr lang="fr-FR" sz="1400" dirty="0"/>
              <a:t>Dans le domaine de l’éducation, </a:t>
            </a:r>
            <a:r>
              <a:rPr lang="fr-FR" sz="1400" dirty="0" smtClean="0"/>
              <a:t>90 </a:t>
            </a:r>
            <a:r>
              <a:rPr lang="fr-FR" sz="1400" dirty="0"/>
              <a:t>% des enseignants </a:t>
            </a:r>
            <a:r>
              <a:rPr lang="fr-FR" sz="1400" dirty="0" smtClean="0"/>
              <a:t>d’</a:t>
            </a:r>
            <a:r>
              <a:rPr lang="fr-FR" sz="1400" dirty="0" err="1" smtClean="0"/>
              <a:t>Akamasoa</a:t>
            </a:r>
            <a:r>
              <a:rPr lang="fr-FR" sz="1400" dirty="0" smtClean="0"/>
              <a:t> </a:t>
            </a:r>
            <a:r>
              <a:rPr lang="fr-FR" sz="1400" dirty="0"/>
              <a:t>sont salariés par l’Etat. Depuis ces dernières années, </a:t>
            </a:r>
            <a:r>
              <a:rPr lang="fr-FR" sz="1400" dirty="0" smtClean="0"/>
              <a:t>beaucoup ont été recrutés</a:t>
            </a:r>
            <a:r>
              <a:rPr lang="fr-FR" sz="1400" dirty="0"/>
              <a:t>. Sauf les plus âgées </a:t>
            </a:r>
            <a:r>
              <a:rPr lang="fr-FR" sz="1400" dirty="0" smtClean="0"/>
              <a:t>(plus </a:t>
            </a:r>
            <a:r>
              <a:rPr lang="fr-FR" sz="1400" dirty="0"/>
              <a:t>de 56 </a:t>
            </a:r>
            <a:r>
              <a:rPr lang="fr-FR" sz="1400" dirty="0" smtClean="0"/>
              <a:t>ans) et </a:t>
            </a:r>
            <a:r>
              <a:rPr lang="fr-FR" sz="1400" dirty="0"/>
              <a:t>les aides enseignantes qui n’ont pas le diplôme d’état. </a:t>
            </a:r>
            <a:r>
              <a:rPr lang="fr-FR" sz="1400" dirty="0" smtClean="0"/>
              <a:t>L’état malgache, avec le ministère de l’enseignement, a recruté environ 10 000 </a:t>
            </a:r>
            <a:r>
              <a:rPr lang="fr-FR" sz="1400" dirty="0"/>
              <a:t>professeurs et </a:t>
            </a:r>
            <a:r>
              <a:rPr lang="fr-FR" sz="1400" dirty="0" smtClean="0"/>
              <a:t>instituteurs chaque année dans tout le pays, et ce, depuis déjà 5 </a:t>
            </a:r>
            <a:r>
              <a:rPr lang="fr-FR" sz="1400" dirty="0"/>
              <a:t>ans, </a:t>
            </a:r>
            <a:r>
              <a:rPr lang="fr-FR" sz="1400" dirty="0" smtClean="0"/>
              <a:t>l’association Akamasoa a profité, ainsi, de cette politique de développement.</a:t>
            </a:r>
          </a:p>
          <a:p>
            <a:pPr lvl="0" algn="just">
              <a:spcBef>
                <a:spcPts val="600"/>
              </a:spcBef>
            </a:pPr>
            <a:r>
              <a:rPr lang="fr-FR" sz="1400" dirty="0" smtClean="0"/>
              <a:t>Dans </a:t>
            </a:r>
            <a:r>
              <a:rPr lang="fr-FR" sz="1400" dirty="0"/>
              <a:t>le domaine de la santé, l’Etat prend en charge le salaire de </a:t>
            </a:r>
            <a:r>
              <a:rPr lang="fr-FR" sz="1400" b="1" dirty="0"/>
              <a:t>6</a:t>
            </a:r>
            <a:r>
              <a:rPr lang="fr-FR" sz="1400" b="1" dirty="0" smtClean="0"/>
              <a:t> médecins et de 1 dentiste</a:t>
            </a:r>
            <a:r>
              <a:rPr lang="fr-FR" sz="1400" dirty="0" smtClean="0"/>
              <a:t> : 5 (dont le dentiste) </a:t>
            </a:r>
            <a:r>
              <a:rPr lang="fr-FR" sz="1400" dirty="0"/>
              <a:t>pour Andralanitra-Manantenasoa-Mahatsara et 2 en province</a:t>
            </a:r>
            <a:r>
              <a:rPr lang="fr-FR" sz="1400" dirty="0" smtClean="0"/>
              <a:t>.  Au mois d’aout, nous avons eu la visite du Ministre de la santé qui nous a promis que l’état prendrait en charge le salaire des infirmières, sages-femmes et aides soignantes, ce qui représente environ 45 personnes.</a:t>
            </a:r>
          </a:p>
          <a:p>
            <a:pPr lvl="0" algn="just"/>
            <a:endParaRPr lang="fr-FR" sz="1400" dirty="0"/>
          </a:p>
          <a:p>
            <a:pPr algn="just">
              <a:spcBef>
                <a:spcPts val="600"/>
              </a:spcBef>
            </a:pPr>
            <a:r>
              <a:rPr lang="fr-FR" sz="1600" b="1" i="1" u="sng" dirty="0">
                <a:solidFill>
                  <a:srgbClr val="548DD4"/>
                </a:solidFill>
              </a:rPr>
              <a:t>Demandes au gouvernement pour l’année </a:t>
            </a:r>
            <a:r>
              <a:rPr lang="fr-FR" sz="1600" b="1" i="1" u="sng" dirty="0" smtClean="0">
                <a:solidFill>
                  <a:srgbClr val="548DD4"/>
                </a:solidFill>
              </a:rPr>
              <a:t>2018</a:t>
            </a:r>
            <a:endParaRPr lang="fr-FR" sz="1600" b="1" i="1" u="sng" dirty="0">
              <a:solidFill>
                <a:srgbClr val="548DD4"/>
              </a:solidFill>
            </a:endParaRPr>
          </a:p>
          <a:p>
            <a:pPr algn="just">
              <a:spcBef>
                <a:spcPts val="600"/>
              </a:spcBef>
            </a:pPr>
            <a:r>
              <a:rPr lang="fr-FR" sz="1400" dirty="0" smtClean="0"/>
              <a:t>Chaque année, les demandes sont nombreuses auprès de l’état malgache. Notre association est reconnue d’utilité publique et il est normal que nous attendions de la part des politiques et du gouvernement toute l’aide dont nous avons besoin. Depuis 28 ans maintenant, nous réalisons le travail qui aurait dû être </a:t>
            </a:r>
            <a:r>
              <a:rPr lang="fr-FR" sz="1400" dirty="0"/>
              <a:t>normalement fait par l’Etat. </a:t>
            </a:r>
          </a:p>
          <a:p>
            <a:pPr algn="just">
              <a:spcBef>
                <a:spcPts val="600"/>
              </a:spcBef>
            </a:pPr>
            <a:r>
              <a:rPr lang="fr-FR" sz="1400" dirty="0"/>
              <a:t>Nous sommes parfaitement conscients de la difficulté d’avancer sur certains dossiers au vu de la conjoncture politique et économique, mais nous ne désespérons pas d’être enfin entendus</a:t>
            </a:r>
            <a:r>
              <a:rPr lang="fr-FR" sz="1400" dirty="0" smtClean="0"/>
              <a:t>.</a:t>
            </a:r>
            <a:endParaRPr lang="fr-FR" sz="1400" b="1" dirty="0" smtClean="0"/>
          </a:p>
          <a:p>
            <a:pPr lvl="0" algn="just">
              <a:spcBef>
                <a:spcPts val="600"/>
              </a:spcBef>
            </a:pPr>
            <a:r>
              <a:rPr lang="fr-FR" sz="1400" b="1" dirty="0" smtClean="0"/>
              <a:t>Les demandes concernent toujours :</a:t>
            </a:r>
          </a:p>
          <a:p>
            <a:pPr marL="85725" lvl="0" indent="-85725" algn="just">
              <a:buFontTx/>
              <a:buChar char="-"/>
            </a:pPr>
            <a:r>
              <a:rPr lang="fr-FR" sz="1400" dirty="0" smtClean="0"/>
              <a:t>Le </a:t>
            </a:r>
            <a:r>
              <a:rPr lang="fr-FR" sz="1400" dirty="0"/>
              <a:t>réaménagement de la décharge publique d’</a:t>
            </a:r>
            <a:r>
              <a:rPr lang="fr-FR" sz="1400" dirty="0" err="1"/>
              <a:t>Andralanitra</a:t>
            </a:r>
            <a:r>
              <a:rPr lang="fr-FR" sz="1400" dirty="0"/>
              <a:t> en espace vert et jardin public. </a:t>
            </a:r>
            <a:endParaRPr lang="fr-FR" sz="1400" dirty="0" smtClean="0"/>
          </a:p>
          <a:p>
            <a:pPr marL="85725" lvl="0" indent="-85725" algn="just">
              <a:buFontTx/>
              <a:buChar char="-"/>
            </a:pPr>
            <a:r>
              <a:rPr lang="fr-FR" sz="1400" dirty="0"/>
              <a:t>La prise en charge de nos enfants scolarisés à </a:t>
            </a:r>
            <a:r>
              <a:rPr lang="fr-FR" sz="1400" dirty="0" err="1"/>
              <a:t>Akamasoa</a:t>
            </a:r>
            <a:r>
              <a:rPr lang="fr-FR" sz="1400" dirty="0"/>
              <a:t> </a:t>
            </a:r>
            <a:r>
              <a:rPr lang="fr-FR" sz="1400" dirty="0" smtClean="0"/>
              <a:t>qui fuguent souvent dans </a:t>
            </a:r>
            <a:r>
              <a:rPr lang="fr-FR" sz="1400" dirty="0"/>
              <a:t>les rues de la </a:t>
            </a:r>
            <a:r>
              <a:rPr lang="fr-FR" sz="1400" dirty="0" smtClean="0"/>
              <a:t>capitale. Les </a:t>
            </a:r>
            <a:r>
              <a:rPr lang="fr-FR" sz="1400" dirty="0"/>
              <a:t>enfants sentent l’indifférence des autorités et n’hésitent pas à s’installer n’importe </a:t>
            </a:r>
            <a:r>
              <a:rPr lang="fr-FR" sz="1400" dirty="0" smtClean="0"/>
              <a:t>où dans </a:t>
            </a:r>
            <a:r>
              <a:rPr lang="fr-FR" sz="1400" dirty="0"/>
              <a:t>la </a:t>
            </a:r>
            <a:r>
              <a:rPr lang="fr-FR" sz="1400" dirty="0" smtClean="0"/>
              <a:t>Cité. Quand nous les récupérons, nous les installons dans des lieux de vie et d’accueil où nous leur donnons l’affectation, l’encadrement dont ils ont besoin pour se réinsérer, et nous les remettons à l’école.</a:t>
            </a:r>
            <a:endParaRPr lang="fr-FR" sz="1400" dirty="0"/>
          </a:p>
        </p:txBody>
      </p:sp>
      <p:sp>
        <p:nvSpPr>
          <p:cNvPr id="8" name="Rectangle 7"/>
          <p:cNvSpPr/>
          <p:nvPr/>
        </p:nvSpPr>
        <p:spPr>
          <a:xfrm>
            <a:off x="549275" y="749224"/>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Facteurs externes</a:t>
            </a:r>
            <a:endParaRPr lang="fr-FR" sz="2000" b="1" dirty="0"/>
          </a:p>
        </p:txBody>
      </p:sp>
    </p:spTree>
    <p:extLst>
      <p:ext uri="{BB962C8B-B14F-4D97-AF65-F5344CB8AC3E}">
        <p14:creationId xmlns:p14="http://schemas.microsoft.com/office/powerpoint/2010/main" val="33223015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36</a:t>
            </a:fld>
            <a:endParaRPr lang="fr-FR"/>
          </a:p>
        </p:txBody>
      </p:sp>
      <p:sp>
        <p:nvSpPr>
          <p:cNvPr id="3" name="ZoneTexte 2"/>
          <p:cNvSpPr txBox="1"/>
          <p:nvPr/>
        </p:nvSpPr>
        <p:spPr>
          <a:xfrm>
            <a:off x="513179" y="666342"/>
            <a:ext cx="6085441" cy="2939266"/>
          </a:xfrm>
          <a:prstGeom prst="rect">
            <a:avLst/>
          </a:prstGeom>
          <a:noFill/>
        </p:spPr>
        <p:txBody>
          <a:bodyPr wrap="square" rtlCol="0">
            <a:spAutoFit/>
          </a:bodyPr>
          <a:lstStyle/>
          <a:p>
            <a:pPr algn="just">
              <a:spcBef>
                <a:spcPts val="600"/>
              </a:spcBef>
            </a:pPr>
            <a:r>
              <a:rPr lang="fr-FR" sz="1600" b="1" i="1" u="sng" dirty="0" smtClean="0">
                <a:solidFill>
                  <a:srgbClr val="548DD4"/>
                </a:solidFill>
              </a:rPr>
              <a:t>Des nouvelles de la décharge</a:t>
            </a:r>
            <a:endParaRPr lang="fr-FR" sz="1400" b="1" dirty="0"/>
          </a:p>
          <a:p>
            <a:pPr lvl="0" algn="just">
              <a:spcBef>
                <a:spcPts val="600"/>
              </a:spcBef>
            </a:pPr>
            <a:r>
              <a:rPr lang="fr-FR" sz="1400" dirty="0" smtClean="0"/>
              <a:t>A chaque rapport d’activité, nous parlons de la décharge et nous demandons toujours aux autorités de faire quelque chose. Force est de constater que rien ne bouge, rien n’évolue. Les camions continuent d’affluer, les gens continuent de travailler dessus et ils sont nombreux.  Les fortes odeurs sont toujours présentes, la fumée est continuelle.</a:t>
            </a:r>
          </a:p>
          <a:p>
            <a:pPr lvl="0" algn="just">
              <a:spcBef>
                <a:spcPts val="600"/>
              </a:spcBef>
            </a:pPr>
            <a:r>
              <a:rPr lang="fr-FR" sz="1400" dirty="0" smtClean="0"/>
              <a:t>Cette décharge est aux portes d’Akamasoa et sous le nez des écoles, c’est un scandale que cet endroit, malgré les promesses, soit encore là. Comme nous l’avons déjà souligné dans la partie « Santé » de ce rapport, cette décharge est un vrai et énorme problème sanitaire. Elle amène des maladies et ne permet pas aux personnes qui travaillent dessus de vivre dignement. </a:t>
            </a:r>
          </a:p>
          <a:p>
            <a:pPr lvl="0" algn="just">
              <a:spcBef>
                <a:spcPts val="600"/>
              </a:spcBef>
            </a:pPr>
            <a:r>
              <a:rPr lang="fr-FR" sz="1400" dirty="0" smtClean="0"/>
              <a:t>Les photos ci-dessous parlent d’elles-mêmes.</a:t>
            </a:r>
          </a:p>
        </p:txBody>
      </p:sp>
      <p:pic>
        <p:nvPicPr>
          <p:cNvPr id="6" name="Image 5" descr="DECHARGE 4.jpg"/>
          <p:cNvPicPr>
            <a:picLocks noChangeAspect="1"/>
          </p:cNvPicPr>
          <p:nvPr/>
        </p:nvPicPr>
        <p:blipFill>
          <a:blip r:embed="rId2"/>
          <a:stretch>
            <a:fillRect/>
          </a:stretch>
        </p:blipFill>
        <p:spPr>
          <a:xfrm>
            <a:off x="334368" y="3777174"/>
            <a:ext cx="3029929" cy="2263570"/>
          </a:xfrm>
          <a:prstGeom prst="rect">
            <a:avLst/>
          </a:prstGeom>
          <a:ln w="28575">
            <a:solidFill>
              <a:schemeClr val="accent1"/>
            </a:solidFill>
          </a:ln>
        </p:spPr>
      </p:pic>
      <p:pic>
        <p:nvPicPr>
          <p:cNvPr id="7" name="Image 6" descr="DECHARGE 1.jpg"/>
          <p:cNvPicPr>
            <a:picLocks noChangeAspect="1"/>
          </p:cNvPicPr>
          <p:nvPr/>
        </p:nvPicPr>
        <p:blipFill>
          <a:blip r:embed="rId3" cstate="print"/>
          <a:stretch>
            <a:fillRect/>
          </a:stretch>
        </p:blipFill>
        <p:spPr>
          <a:xfrm>
            <a:off x="3527815" y="3778218"/>
            <a:ext cx="3029929" cy="2272447"/>
          </a:xfrm>
          <a:prstGeom prst="rect">
            <a:avLst/>
          </a:prstGeom>
          <a:ln w="28575">
            <a:solidFill>
              <a:schemeClr val="accent1"/>
            </a:solidFill>
          </a:ln>
        </p:spPr>
      </p:pic>
      <p:pic>
        <p:nvPicPr>
          <p:cNvPr id="9" name="Image 8" descr="DECHARGE 5.jpg"/>
          <p:cNvPicPr>
            <a:picLocks noChangeAspect="1"/>
          </p:cNvPicPr>
          <p:nvPr/>
        </p:nvPicPr>
        <p:blipFill>
          <a:blip r:embed="rId4"/>
          <a:stretch>
            <a:fillRect/>
          </a:stretch>
        </p:blipFill>
        <p:spPr>
          <a:xfrm>
            <a:off x="1446660" y="6291334"/>
            <a:ext cx="4012442" cy="2997576"/>
          </a:xfrm>
          <a:prstGeom prst="rect">
            <a:avLst/>
          </a:prstGeom>
          <a:ln w="28575">
            <a:solidFill>
              <a:schemeClr val="accent1"/>
            </a:solid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37</a:t>
            </a:fld>
            <a:endParaRPr lang="fr-FR"/>
          </a:p>
        </p:txBody>
      </p:sp>
      <p:sp>
        <p:nvSpPr>
          <p:cNvPr id="12" name="Rectangle 11"/>
          <p:cNvSpPr/>
          <p:nvPr/>
        </p:nvSpPr>
        <p:spPr>
          <a:xfrm>
            <a:off x="549275" y="753212"/>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Les appuis externes</a:t>
            </a:r>
            <a:endParaRPr lang="fr-FR" sz="2000" b="1" dirty="0"/>
          </a:p>
        </p:txBody>
      </p:sp>
      <p:sp>
        <p:nvSpPr>
          <p:cNvPr id="13" name="ZoneTexte 12"/>
          <p:cNvSpPr txBox="1"/>
          <p:nvPr/>
        </p:nvSpPr>
        <p:spPr>
          <a:xfrm>
            <a:off x="549274" y="1245045"/>
            <a:ext cx="6085441" cy="7386638"/>
          </a:xfrm>
          <a:prstGeom prst="rect">
            <a:avLst/>
          </a:prstGeom>
          <a:noFill/>
        </p:spPr>
        <p:txBody>
          <a:bodyPr wrap="square" rtlCol="0">
            <a:spAutoFit/>
          </a:bodyPr>
          <a:lstStyle/>
          <a:p>
            <a:pPr algn="just">
              <a:spcBef>
                <a:spcPts val="600"/>
              </a:spcBef>
            </a:pPr>
            <a:r>
              <a:rPr lang="fr-FR" sz="1400" b="1" i="1" u="sng" dirty="0" smtClean="0">
                <a:solidFill>
                  <a:srgbClr val="548DD4"/>
                </a:solidFill>
              </a:rPr>
              <a:t>L’aide alimentaire</a:t>
            </a:r>
            <a:endParaRPr lang="fr-FR" sz="1400" dirty="0" smtClean="0"/>
          </a:p>
          <a:p>
            <a:pPr algn="just">
              <a:spcBef>
                <a:spcPts val="600"/>
              </a:spcBef>
            </a:pPr>
            <a:r>
              <a:rPr lang="fr-FR" sz="1400" dirty="0" smtClean="0"/>
              <a:t>Akamasoa</a:t>
            </a:r>
            <a:r>
              <a:rPr lang="fr-FR" sz="1400" dirty="0"/>
              <a:t>, avec ses propres ressources, doit fournir le riz et les légumes pour les </a:t>
            </a:r>
            <a:r>
              <a:rPr lang="fr-FR" sz="1400" dirty="0" smtClean="0"/>
              <a:t>8000 enfants </a:t>
            </a:r>
            <a:r>
              <a:rPr lang="fr-FR" sz="1400" dirty="0"/>
              <a:t>de l’école primaire. Nous sommes aidés, grâce à Dieu, par nos amis de Slovénie (Centre Missionnaire de Ljubljana) et d’Australie (Sydney French Roman </a:t>
            </a:r>
            <a:r>
              <a:rPr lang="fr-FR" sz="1400" dirty="0" err="1"/>
              <a:t>Catholic</a:t>
            </a:r>
            <a:r>
              <a:rPr lang="fr-FR" sz="1400" dirty="0"/>
              <a:t> </a:t>
            </a:r>
            <a:r>
              <a:rPr lang="fr-FR" sz="1400" dirty="0" err="1"/>
              <a:t>Charities</a:t>
            </a:r>
            <a:r>
              <a:rPr lang="fr-FR" sz="1400" dirty="0"/>
              <a:t>) qui ont été sensibles à ce problème majeur. Grâce à eux et à l’Association, les enfants sont moins tentés de fuguer ou d’aller en ville pour trouver d’autres moyens de subsistance. </a:t>
            </a:r>
          </a:p>
          <a:p>
            <a:pPr algn="just">
              <a:spcBef>
                <a:spcPts val="600"/>
              </a:spcBef>
            </a:pPr>
            <a:r>
              <a:rPr lang="fr-FR" sz="1400" dirty="0"/>
              <a:t>Nous sommes </a:t>
            </a:r>
            <a:r>
              <a:rPr lang="fr-FR" sz="1400" b="1" dirty="0"/>
              <a:t>néanmoins inquiets pour l’avenir</a:t>
            </a:r>
            <a:r>
              <a:rPr lang="fr-FR" sz="1400" dirty="0"/>
              <a:t> car nous n’avons pas de vision ni de garantie sur la continuité des aides extérieures </a:t>
            </a:r>
            <a:r>
              <a:rPr lang="fr-FR" sz="1400" dirty="0" smtClean="0"/>
              <a:t>internationales.</a:t>
            </a:r>
            <a:endParaRPr lang="fr-FR" sz="1400" dirty="0"/>
          </a:p>
          <a:p>
            <a:pPr algn="just">
              <a:spcBef>
                <a:spcPts val="600"/>
              </a:spcBef>
            </a:pPr>
            <a:r>
              <a:rPr lang="fr-FR" sz="1400" dirty="0"/>
              <a:t>Pour répondre aux besoins permanents, et de plus en plus fréquents, des vieillards sans ressources, des femmes et des enfants abandonnés, ainsi qu’aux secours d’urgence sollicités par les démunis </a:t>
            </a:r>
            <a:r>
              <a:rPr lang="fr-FR" sz="1400" dirty="0" smtClean="0"/>
              <a:t>venant </a:t>
            </a:r>
            <a:r>
              <a:rPr lang="fr-FR" sz="1400" dirty="0"/>
              <a:t>de la ville d’Antananarivo et des alentours du village </a:t>
            </a:r>
            <a:r>
              <a:rPr lang="fr-FR" sz="1400" dirty="0" err="1"/>
              <a:t>Akamasoa</a:t>
            </a:r>
            <a:r>
              <a:rPr lang="fr-FR" sz="1400" dirty="0"/>
              <a:t>, nous devons également trouver d’autres ressources alimentaires nouvelles. </a:t>
            </a:r>
            <a:r>
              <a:rPr lang="fr-FR" sz="1400" b="1" dirty="0"/>
              <a:t>Cela devient très lourd pour </a:t>
            </a:r>
            <a:r>
              <a:rPr lang="fr-FR" sz="1400" b="1" dirty="0" err="1"/>
              <a:t>Akamasoa</a:t>
            </a:r>
            <a:r>
              <a:rPr lang="fr-FR" sz="1400" b="1" dirty="0"/>
              <a:t> d’acheter des centaines de tonnes de riz et d’haricots par an</a:t>
            </a:r>
            <a:r>
              <a:rPr lang="fr-FR" sz="1400" dirty="0"/>
              <a:t>, afin de les redistribuer à chacun. Cela correspond à une dépense supplémentaire de plus de 100 000 € par an. Sans cette aide, toutes ces familles démunies tomberaient dans une situation dramatique où la violence et les vols augmenteraient de façon considérable ! </a:t>
            </a:r>
          </a:p>
          <a:p>
            <a:pPr algn="just">
              <a:spcBef>
                <a:spcPts val="600"/>
              </a:spcBef>
            </a:pPr>
            <a:r>
              <a:rPr lang="fr-FR" sz="1400" b="1" dirty="0"/>
              <a:t>9 malgaches sur 10 vivent actuellement en-dessous du seuil de pauvreté</a:t>
            </a:r>
            <a:r>
              <a:rPr lang="fr-FR" sz="1400" dirty="0"/>
              <a:t>, c’est-à-dire avec moins de 1,5 $ par jour (selon la Banque Mondiale), et ces familles qui ne reçoivent pas d’aide de l’Etat, viennent demander secours à </a:t>
            </a:r>
            <a:r>
              <a:rPr lang="fr-FR" sz="1400" dirty="0" err="1"/>
              <a:t>Akamasoa</a:t>
            </a:r>
            <a:r>
              <a:rPr lang="fr-FR" sz="1400" dirty="0" smtClean="0"/>
              <a:t>.</a:t>
            </a:r>
            <a:endParaRPr lang="fr-FR" sz="1400" dirty="0"/>
          </a:p>
          <a:p>
            <a:pPr algn="just">
              <a:spcBef>
                <a:spcPts val="600"/>
              </a:spcBef>
            </a:pPr>
            <a:r>
              <a:rPr lang="fr-FR" sz="1400" b="1" i="1" u="sng" dirty="0">
                <a:solidFill>
                  <a:srgbClr val="548DD4"/>
                </a:solidFill>
              </a:rPr>
              <a:t>Autres aides </a:t>
            </a:r>
            <a:r>
              <a:rPr lang="fr-FR" sz="1400" b="1" i="1" u="sng" dirty="0" smtClean="0">
                <a:solidFill>
                  <a:srgbClr val="548DD4"/>
                </a:solidFill>
              </a:rPr>
              <a:t>extérieures</a:t>
            </a:r>
            <a:endParaRPr lang="fr-FR" sz="1400" dirty="0"/>
          </a:p>
          <a:p>
            <a:pPr algn="just">
              <a:spcBef>
                <a:spcPts val="600"/>
              </a:spcBef>
            </a:pPr>
            <a:r>
              <a:rPr lang="fr-FR" sz="1400" dirty="0" err="1"/>
              <a:t>Akamasoa</a:t>
            </a:r>
            <a:r>
              <a:rPr lang="fr-FR" sz="1400" dirty="0"/>
              <a:t> a encore </a:t>
            </a:r>
            <a:r>
              <a:rPr lang="fr-FR" sz="1400" b="1" dirty="0"/>
              <a:t>beaucoup à faire pour atteindre l’objectif d’autofinancement total</a:t>
            </a:r>
            <a:r>
              <a:rPr lang="fr-FR" sz="1400" dirty="0"/>
              <a:t>, pour notamment rémunérer convenablement le travail de nos salariés. </a:t>
            </a:r>
            <a:r>
              <a:rPr lang="fr-FR" sz="1400" b="1" dirty="0"/>
              <a:t>La vie des familles, ici, reste toujours précaire</a:t>
            </a:r>
            <a:r>
              <a:rPr lang="fr-FR" sz="1400" dirty="0"/>
              <a:t> c’est pourquoi, notre association a encore </a:t>
            </a:r>
            <a:r>
              <a:rPr lang="fr-FR" sz="1400" b="1" dirty="0"/>
              <a:t>besoin de financements externes et de dons en nature</a:t>
            </a:r>
            <a:r>
              <a:rPr lang="fr-FR" sz="1400" dirty="0"/>
              <a:t> : aide alimentaire, médicaments, outils de travail, couvertures, etc., que nous accordent si généreusement, tant de bienfaiteurs, personnes anonymes, ONG étrangères, associations, et quelques bailleurs nationaux.</a:t>
            </a:r>
          </a:p>
          <a:p>
            <a:pPr algn="just">
              <a:spcBef>
                <a:spcPts val="600"/>
              </a:spcBef>
            </a:pPr>
            <a:endParaRPr lang="fr-FR" sz="1400" dirty="0"/>
          </a:p>
        </p:txBody>
      </p:sp>
    </p:spTree>
    <p:extLst>
      <p:ext uri="{BB962C8B-B14F-4D97-AF65-F5344CB8AC3E}">
        <p14:creationId xmlns:p14="http://schemas.microsoft.com/office/powerpoint/2010/main" val="1388107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38</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REMERCIEMENTS</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549275" y="1064927"/>
            <a:ext cx="1727200" cy="281636"/>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FRANCE</a:t>
            </a:r>
            <a:endParaRPr lang="fr-FR" b="1" dirty="0"/>
          </a:p>
        </p:txBody>
      </p:sp>
      <p:sp>
        <p:nvSpPr>
          <p:cNvPr id="7" name="ZoneTexte 6"/>
          <p:cNvSpPr txBox="1"/>
          <p:nvPr/>
        </p:nvSpPr>
        <p:spPr>
          <a:xfrm>
            <a:off x="561408" y="1381339"/>
            <a:ext cx="5991792" cy="5693866"/>
          </a:xfrm>
          <a:prstGeom prst="rect">
            <a:avLst/>
          </a:prstGeom>
          <a:noFill/>
        </p:spPr>
        <p:txBody>
          <a:bodyPr wrap="square" rtlCol="0">
            <a:spAutoFit/>
          </a:bodyPr>
          <a:lstStyle/>
          <a:p>
            <a:pPr marL="171450" lvl="0" indent="-171450">
              <a:buClr>
                <a:srgbClr val="FFC000"/>
              </a:buClr>
              <a:buFont typeface="Courier New" panose="02070309020205020404" pitchFamily="49" charset="0"/>
              <a:buChar char="o"/>
            </a:pPr>
            <a:r>
              <a:rPr lang="fr-FR" sz="1400" dirty="0"/>
              <a:t>La mission Lazariste – Paris</a:t>
            </a:r>
          </a:p>
          <a:p>
            <a:pPr marL="171450" lvl="0" indent="-171450">
              <a:buClr>
                <a:srgbClr val="FFC000"/>
              </a:buClr>
              <a:buFont typeface="Courier New" panose="02070309020205020404" pitchFamily="49" charset="0"/>
              <a:buChar char="o"/>
            </a:pPr>
            <a:r>
              <a:rPr lang="fr-FR" sz="1400" dirty="0"/>
              <a:t>Les Amis du Père Pedro </a:t>
            </a:r>
            <a:r>
              <a:rPr lang="fr-FR" sz="1400" dirty="0" err="1" smtClean="0"/>
              <a:t>Opeka</a:t>
            </a:r>
            <a:r>
              <a:rPr lang="fr-FR" sz="1400" dirty="0" smtClean="0"/>
              <a:t> (APPO)</a:t>
            </a:r>
            <a:r>
              <a:rPr lang="fr-FR" sz="1400" dirty="0"/>
              <a:t>  – </a:t>
            </a:r>
            <a:r>
              <a:rPr lang="fr-FR" sz="1400" dirty="0" smtClean="0"/>
              <a:t>Meaux</a:t>
            </a:r>
            <a:endParaRPr lang="fr-FR" sz="1400" dirty="0"/>
          </a:p>
          <a:p>
            <a:pPr marL="171450" lvl="0" indent="-171450">
              <a:buClr>
                <a:srgbClr val="FFC000"/>
              </a:buClr>
              <a:buFont typeface="Courier New" panose="02070309020205020404" pitchFamily="49" charset="0"/>
              <a:buChar char="o"/>
            </a:pPr>
            <a:r>
              <a:rPr lang="fr-FR" sz="1400" dirty="0"/>
              <a:t>Association Vendée Akamasoa – </a:t>
            </a:r>
            <a:r>
              <a:rPr lang="fr-FR" sz="1400" dirty="0" smtClean="0"/>
              <a:t>Vendée</a:t>
            </a:r>
          </a:p>
          <a:p>
            <a:pPr marL="171450" indent="-171450">
              <a:buClr>
                <a:srgbClr val="FFC000"/>
              </a:buClr>
              <a:buFont typeface="Courier New" panose="02070309020205020404" pitchFamily="49" charset="0"/>
              <a:buChar char="o"/>
            </a:pPr>
            <a:r>
              <a:rPr lang="fr-FR" sz="1400" dirty="0" smtClean="0"/>
              <a:t>Association du Puy du Fou – Vendée et le Conseil Général de Vendée</a:t>
            </a:r>
            <a:endParaRPr lang="fr-FR" sz="1400" dirty="0"/>
          </a:p>
          <a:p>
            <a:pPr marL="171450" lvl="0" indent="-171450">
              <a:buClr>
                <a:srgbClr val="FFC000"/>
              </a:buClr>
              <a:buFont typeface="Courier New" panose="02070309020205020404" pitchFamily="49" charset="0"/>
              <a:buChar char="o"/>
            </a:pPr>
            <a:r>
              <a:rPr lang="fr-FR" sz="1400" dirty="0"/>
              <a:t>CALAC – Père André Marie, La Demeure, </a:t>
            </a:r>
            <a:r>
              <a:rPr lang="fr-FR" sz="1400" dirty="0" err="1"/>
              <a:t>Croixrault</a:t>
            </a:r>
            <a:r>
              <a:rPr lang="fr-FR" sz="1400" dirty="0"/>
              <a:t> – Picardie </a:t>
            </a:r>
          </a:p>
          <a:p>
            <a:pPr marL="171450" lvl="0" indent="-171450">
              <a:buClr>
                <a:srgbClr val="FFC000"/>
              </a:buClr>
              <a:buFont typeface="Courier New" panose="02070309020205020404" pitchFamily="49" charset="0"/>
              <a:buChar char="o"/>
            </a:pPr>
            <a:r>
              <a:rPr lang="fr-FR" sz="1400" dirty="0" smtClean="0"/>
              <a:t>Société </a:t>
            </a:r>
            <a:r>
              <a:rPr lang="fr-FR" sz="1400" dirty="0"/>
              <a:t>BHS – Yann Le Calvez – Val d’Oise</a:t>
            </a:r>
          </a:p>
          <a:p>
            <a:pPr marL="171450" lvl="0" indent="-171450">
              <a:buClr>
                <a:srgbClr val="FFC000"/>
              </a:buClr>
              <a:buFont typeface="Courier New" panose="02070309020205020404" pitchFamily="49" charset="0"/>
              <a:buChar char="o"/>
            </a:pPr>
            <a:r>
              <a:rPr lang="fr-FR" sz="1400" dirty="0"/>
              <a:t>Amitié - </a:t>
            </a:r>
            <a:r>
              <a:rPr lang="fr-FR" sz="1400" dirty="0" err="1"/>
              <a:t>Liobard</a:t>
            </a:r>
            <a:r>
              <a:rPr lang="fr-FR" sz="1400" dirty="0"/>
              <a:t> Michel et Jeanine – Var </a:t>
            </a:r>
          </a:p>
          <a:p>
            <a:pPr marL="171450" lvl="0" indent="-171450">
              <a:buClr>
                <a:srgbClr val="FFC000"/>
              </a:buClr>
              <a:buFont typeface="Courier New" panose="02070309020205020404" pitchFamily="49" charset="0"/>
              <a:buChar char="o"/>
            </a:pPr>
            <a:r>
              <a:rPr lang="fr-FR" sz="1400" dirty="0"/>
              <a:t>Jean </a:t>
            </a:r>
            <a:r>
              <a:rPr lang="fr-FR" sz="1400" dirty="0" err="1"/>
              <a:t>Arvis</a:t>
            </a:r>
            <a:r>
              <a:rPr lang="fr-FR" sz="1400" dirty="0"/>
              <a:t> et Nicolas </a:t>
            </a:r>
            <a:r>
              <a:rPr lang="fr-FR" sz="1400" dirty="0" smtClean="0"/>
              <a:t>Weiss – Paris </a:t>
            </a:r>
            <a:endParaRPr lang="fr-FR" sz="1400" dirty="0"/>
          </a:p>
          <a:p>
            <a:pPr marL="171450" lvl="0" indent="-171450">
              <a:buClr>
                <a:srgbClr val="FFC000"/>
              </a:buClr>
              <a:buFont typeface="Courier New" panose="02070309020205020404" pitchFamily="49" charset="0"/>
              <a:buChar char="o"/>
            </a:pPr>
            <a:r>
              <a:rPr lang="fr-FR" sz="1400" dirty="0"/>
              <a:t>Association FA ZA SO MA – Aquitaine </a:t>
            </a:r>
          </a:p>
          <a:p>
            <a:pPr marL="171450" lvl="0" indent="-171450">
              <a:buClr>
                <a:srgbClr val="FFC000"/>
              </a:buClr>
              <a:buFont typeface="Courier New" panose="02070309020205020404" pitchFamily="49" charset="0"/>
              <a:buChar char="o"/>
            </a:pPr>
            <a:r>
              <a:rPr lang="fr-FR" sz="1400" dirty="0"/>
              <a:t>Association Jeunesse et Culture St Bruno – Jean Claude GIANADDA – Marseille </a:t>
            </a:r>
          </a:p>
          <a:p>
            <a:pPr marL="171450" lvl="0" indent="-171450">
              <a:buClr>
                <a:srgbClr val="FFC000"/>
              </a:buClr>
              <a:buFont typeface="Courier New" panose="02070309020205020404" pitchFamily="49" charset="0"/>
              <a:buChar char="o"/>
            </a:pPr>
            <a:r>
              <a:rPr lang="fr-FR" sz="1400" dirty="0"/>
              <a:t>Partage et Amitié à Caluire – </a:t>
            </a:r>
            <a:r>
              <a:rPr lang="fr-FR" sz="1400" dirty="0" smtClean="0"/>
              <a:t>Rhône</a:t>
            </a:r>
          </a:p>
          <a:p>
            <a:pPr marL="171450" lvl="0" indent="-171450">
              <a:buClr>
                <a:srgbClr val="FFC000"/>
              </a:buClr>
              <a:buFont typeface="Courier New" panose="02070309020205020404" pitchFamily="49" charset="0"/>
              <a:buChar char="o"/>
            </a:pPr>
            <a:r>
              <a:rPr lang="fr-FR" sz="1400" dirty="0"/>
              <a:t>Energie Coopération Développement (ECD) – Ain</a:t>
            </a:r>
          </a:p>
          <a:p>
            <a:pPr marL="171450" lvl="0" indent="-171450">
              <a:buClr>
                <a:srgbClr val="FFC000"/>
              </a:buClr>
              <a:buFont typeface="Courier New" panose="02070309020205020404" pitchFamily="49" charset="0"/>
              <a:buChar char="o"/>
            </a:pPr>
            <a:r>
              <a:rPr lang="fr-FR" sz="1400" dirty="0"/>
              <a:t>Fondation EDF HELP</a:t>
            </a:r>
          </a:p>
          <a:p>
            <a:pPr marL="171450" lvl="0" indent="-171450">
              <a:buClr>
                <a:srgbClr val="FFC000"/>
              </a:buClr>
              <a:buFont typeface="Courier New" panose="02070309020205020404" pitchFamily="49" charset="0"/>
              <a:buChar char="o"/>
            </a:pPr>
            <a:r>
              <a:rPr lang="fr-FR" sz="1400" dirty="0"/>
              <a:t>Association Naître à </a:t>
            </a:r>
            <a:r>
              <a:rPr lang="fr-FR" sz="1400" dirty="0" err="1"/>
              <a:t>Safata</a:t>
            </a:r>
            <a:r>
              <a:rPr lang="fr-FR" sz="1400" dirty="0"/>
              <a:t> – Clermont Ferrand</a:t>
            </a:r>
          </a:p>
          <a:p>
            <a:pPr marL="171450" lvl="0" indent="-171450">
              <a:buClr>
                <a:srgbClr val="FFC000"/>
              </a:buClr>
              <a:buFont typeface="Courier New" panose="02070309020205020404" pitchFamily="49" charset="0"/>
              <a:buChar char="o"/>
            </a:pPr>
            <a:r>
              <a:rPr lang="fr-FR" sz="1400" dirty="0"/>
              <a:t>Rotary Club de Saint Malo – Dinard, de l’Isère, de Toulon, Les </a:t>
            </a:r>
            <a:r>
              <a:rPr lang="fr-FR" sz="1400" dirty="0" err="1"/>
              <a:t>Issambres</a:t>
            </a:r>
            <a:r>
              <a:rPr lang="fr-FR" sz="1400" dirty="0"/>
              <a:t>, L</a:t>
            </a:r>
            <a:r>
              <a:rPr lang="fr-FR" sz="1400" dirty="0" smtClean="0"/>
              <a:t>e Golfe</a:t>
            </a:r>
            <a:endParaRPr lang="fr-FR" sz="1400" dirty="0"/>
          </a:p>
          <a:p>
            <a:pPr marL="171450" lvl="0" indent="-171450">
              <a:buClr>
                <a:srgbClr val="FFC000"/>
              </a:buClr>
              <a:buFont typeface="Courier New" panose="02070309020205020404" pitchFamily="49" charset="0"/>
              <a:buChar char="o"/>
            </a:pPr>
            <a:r>
              <a:rPr lang="fr-FR" sz="1400" dirty="0"/>
              <a:t>Le Lions Club du </a:t>
            </a:r>
            <a:r>
              <a:rPr lang="fr-FR" sz="1400" dirty="0" err="1"/>
              <a:t>Kochersberg</a:t>
            </a:r>
            <a:r>
              <a:rPr lang="fr-FR" sz="1400" dirty="0"/>
              <a:t> (Alsace) – Fondation du Lions Club </a:t>
            </a:r>
            <a:r>
              <a:rPr lang="fr-FR" sz="1400" dirty="0" smtClean="0"/>
              <a:t>International</a:t>
            </a:r>
          </a:p>
          <a:p>
            <a:pPr marL="171450" lvl="0" indent="-171450">
              <a:buClr>
                <a:srgbClr val="FFC000"/>
              </a:buClr>
              <a:buFont typeface="Courier New" panose="02070309020205020404" pitchFamily="49" charset="0"/>
              <a:buChar char="o"/>
            </a:pPr>
            <a:r>
              <a:rPr lang="fr-FR" sz="1400" dirty="0" err="1" smtClean="0"/>
              <a:t>Kiwanis</a:t>
            </a:r>
            <a:r>
              <a:rPr lang="fr-FR" sz="1400" dirty="0" smtClean="0"/>
              <a:t> – Aix en Provence</a:t>
            </a:r>
            <a:endParaRPr lang="fr-FR" sz="1400" dirty="0"/>
          </a:p>
          <a:p>
            <a:pPr marL="171450" lvl="0" indent="-171450">
              <a:buClr>
                <a:srgbClr val="FFC000"/>
              </a:buClr>
              <a:buFont typeface="Courier New" panose="02070309020205020404" pitchFamily="49" charset="0"/>
              <a:buChar char="o"/>
            </a:pPr>
            <a:r>
              <a:rPr lang="fr-FR" sz="1400" dirty="0"/>
              <a:t>Fondation MERIEUX – Lyon</a:t>
            </a:r>
          </a:p>
          <a:p>
            <a:pPr marL="171450" lvl="0" indent="-171450">
              <a:buClr>
                <a:srgbClr val="FFC000"/>
              </a:buClr>
              <a:buFont typeface="Courier New" panose="02070309020205020404" pitchFamily="49" charset="0"/>
              <a:buChar char="o"/>
            </a:pPr>
            <a:r>
              <a:rPr lang="fr-FR" sz="1400" dirty="0"/>
              <a:t>Fonds de dotation pour Maud – St Etienne</a:t>
            </a:r>
          </a:p>
          <a:p>
            <a:pPr marL="171450" lvl="0" indent="-171450">
              <a:buClr>
                <a:srgbClr val="FFC000"/>
              </a:buClr>
              <a:buFont typeface="Courier New" panose="02070309020205020404" pitchFamily="49" charset="0"/>
              <a:buChar char="o"/>
            </a:pPr>
            <a:r>
              <a:rPr lang="fr-FR" sz="1400" dirty="0"/>
              <a:t>Lumières et Vie pour Madagascar – Hérault</a:t>
            </a:r>
          </a:p>
          <a:p>
            <a:pPr marL="171450" lvl="0" indent="-171450">
              <a:buClr>
                <a:srgbClr val="FFC000"/>
              </a:buClr>
              <a:buFont typeface="Courier New" panose="02070309020205020404" pitchFamily="49" charset="0"/>
              <a:buChar char="o"/>
            </a:pPr>
            <a:r>
              <a:rPr lang="fr-FR" sz="1400" dirty="0"/>
              <a:t>Association Partageons avec Madagascar – Franche-Comté</a:t>
            </a:r>
          </a:p>
          <a:p>
            <a:pPr marL="171450" lvl="0" indent="-171450">
              <a:buClr>
                <a:srgbClr val="FFC000"/>
              </a:buClr>
              <a:buFont typeface="Courier New" panose="02070309020205020404" pitchFamily="49" charset="0"/>
              <a:buChar char="o"/>
            </a:pPr>
            <a:r>
              <a:rPr lang="fr-FR" sz="1400" dirty="0"/>
              <a:t>Fondation Entreprise groupe Air France</a:t>
            </a:r>
          </a:p>
          <a:p>
            <a:pPr marL="171450" lvl="0" indent="-171450">
              <a:buClr>
                <a:srgbClr val="FFC000"/>
              </a:buClr>
              <a:buFont typeface="Courier New" panose="02070309020205020404" pitchFamily="49" charset="0"/>
              <a:buChar char="o"/>
            </a:pPr>
            <a:r>
              <a:rPr lang="fr-FR" sz="1400" dirty="0" smtClean="0"/>
              <a:t>Fondation </a:t>
            </a:r>
            <a:r>
              <a:rPr lang="fr-FR" sz="1400" dirty="0" smtClean="0"/>
              <a:t>ADNEOM (Aide à l’informatique) – Paris</a:t>
            </a:r>
          </a:p>
        </p:txBody>
      </p:sp>
      <p:sp>
        <p:nvSpPr>
          <p:cNvPr id="8" name="Rectangle 7"/>
          <p:cNvSpPr/>
          <p:nvPr/>
        </p:nvSpPr>
        <p:spPr>
          <a:xfrm>
            <a:off x="549275" y="6902344"/>
            <a:ext cx="1727200" cy="281636"/>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LA RÉUNION</a:t>
            </a:r>
            <a:endParaRPr lang="fr-FR" b="1" dirty="0"/>
          </a:p>
        </p:txBody>
      </p:sp>
      <p:sp>
        <p:nvSpPr>
          <p:cNvPr id="9" name="ZoneTexte 8"/>
          <p:cNvSpPr txBox="1"/>
          <p:nvPr/>
        </p:nvSpPr>
        <p:spPr>
          <a:xfrm>
            <a:off x="561408" y="7185296"/>
            <a:ext cx="5806305" cy="954107"/>
          </a:xfrm>
          <a:prstGeom prst="rect">
            <a:avLst/>
          </a:prstGeom>
          <a:noFill/>
        </p:spPr>
        <p:txBody>
          <a:bodyPr wrap="square" rtlCol="0">
            <a:spAutoFit/>
          </a:bodyPr>
          <a:lstStyle/>
          <a:p>
            <a:pPr marL="171450" lvl="0" indent="-171450">
              <a:buClr>
                <a:srgbClr val="FFC000"/>
              </a:buClr>
              <a:buFont typeface="Courier New" panose="02070309020205020404" pitchFamily="49" charset="0"/>
              <a:buChar char="o"/>
            </a:pPr>
            <a:r>
              <a:rPr lang="fr-FR" sz="1400" dirty="0" smtClean="0"/>
              <a:t>Les </a:t>
            </a:r>
            <a:r>
              <a:rPr lang="fr-FR" sz="1400" dirty="0"/>
              <a:t>Amis du Père Pedro </a:t>
            </a:r>
            <a:r>
              <a:rPr lang="fr-FR" sz="1400" dirty="0" err="1"/>
              <a:t>Opeka</a:t>
            </a:r>
            <a:endParaRPr lang="fr-FR" sz="1400" dirty="0"/>
          </a:p>
          <a:p>
            <a:pPr marL="171450" lvl="0" indent="-171450">
              <a:buClr>
                <a:srgbClr val="FFC000"/>
              </a:buClr>
              <a:buFont typeface="Courier New" panose="02070309020205020404" pitchFamily="49" charset="0"/>
              <a:buChar char="o"/>
            </a:pPr>
            <a:r>
              <a:rPr lang="fr-FR" sz="1400" dirty="0" smtClean="0"/>
              <a:t>La </a:t>
            </a:r>
            <a:r>
              <a:rPr lang="fr-FR" sz="1400" dirty="0"/>
              <a:t>Région de la </a:t>
            </a:r>
            <a:r>
              <a:rPr lang="fr-FR" sz="1400" dirty="0" smtClean="0"/>
              <a:t>Réunion</a:t>
            </a:r>
          </a:p>
          <a:p>
            <a:pPr marL="171450" lvl="0" indent="-171450">
              <a:buClr>
                <a:srgbClr val="FFC000"/>
              </a:buClr>
              <a:buFont typeface="Courier New" panose="02070309020205020404" pitchFamily="49" charset="0"/>
              <a:buChar char="o"/>
            </a:pPr>
            <a:r>
              <a:rPr lang="fr-FR" sz="1400" dirty="0" smtClean="0"/>
              <a:t>Partage </a:t>
            </a:r>
            <a:r>
              <a:rPr lang="fr-FR" sz="1400" dirty="0"/>
              <a:t>Avec Madagascar (</a:t>
            </a:r>
            <a:r>
              <a:rPr lang="fr-FR" sz="1400" dirty="0" smtClean="0"/>
              <a:t>PAM)</a:t>
            </a:r>
          </a:p>
          <a:p>
            <a:pPr marL="171450" lvl="0" indent="-171450">
              <a:buClr>
                <a:srgbClr val="FFC000"/>
              </a:buClr>
              <a:buFont typeface="Courier New" panose="02070309020205020404" pitchFamily="49" charset="0"/>
              <a:buChar char="o"/>
            </a:pPr>
            <a:r>
              <a:rPr lang="fr-FR" sz="1400" dirty="0" smtClean="0"/>
              <a:t>Association </a:t>
            </a:r>
            <a:r>
              <a:rPr lang="fr-FR" sz="1400" dirty="0"/>
              <a:t>Salazie </a:t>
            </a:r>
            <a:r>
              <a:rPr lang="fr-FR" sz="1400" dirty="0" err="1"/>
              <a:t>Akamasoa</a:t>
            </a:r>
            <a:endParaRPr lang="fr-FR" sz="1400" dirty="0"/>
          </a:p>
        </p:txBody>
      </p:sp>
      <p:sp>
        <p:nvSpPr>
          <p:cNvPr id="10" name="Rectangle 9"/>
          <p:cNvSpPr/>
          <p:nvPr/>
        </p:nvSpPr>
        <p:spPr>
          <a:xfrm>
            <a:off x="549275" y="8216734"/>
            <a:ext cx="1727200" cy="281636"/>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MONACO</a:t>
            </a:r>
            <a:endParaRPr lang="fr-FR" b="1" dirty="0"/>
          </a:p>
        </p:txBody>
      </p:sp>
      <p:sp>
        <p:nvSpPr>
          <p:cNvPr id="11" name="ZoneTexte 10"/>
          <p:cNvSpPr txBox="1"/>
          <p:nvPr/>
        </p:nvSpPr>
        <p:spPr>
          <a:xfrm flipH="1">
            <a:off x="561408" y="8548774"/>
            <a:ext cx="3935731" cy="523220"/>
          </a:xfrm>
          <a:prstGeom prst="rect">
            <a:avLst/>
          </a:prstGeom>
          <a:noFill/>
        </p:spPr>
        <p:txBody>
          <a:bodyPr wrap="square" rtlCol="0">
            <a:spAutoFit/>
          </a:bodyPr>
          <a:lstStyle/>
          <a:p>
            <a:pPr marL="171450" indent="-171450">
              <a:buClr>
                <a:srgbClr val="FFC000"/>
              </a:buClr>
              <a:buFont typeface="Courier New" panose="02070309020205020404" pitchFamily="49" charset="0"/>
              <a:buChar char="o"/>
            </a:pPr>
            <a:r>
              <a:rPr lang="fr-FR" sz="1400" dirty="0"/>
              <a:t>APPO </a:t>
            </a:r>
            <a:r>
              <a:rPr lang="fr-FR" sz="1400" dirty="0" smtClean="0"/>
              <a:t>Monaco</a:t>
            </a:r>
          </a:p>
          <a:p>
            <a:pPr marL="171450" indent="-171450">
              <a:buClr>
                <a:srgbClr val="FFC000"/>
              </a:buClr>
              <a:buFont typeface="Courier New" panose="02070309020205020404" pitchFamily="49" charset="0"/>
              <a:buChar char="o"/>
            </a:pPr>
            <a:r>
              <a:rPr lang="fr-FR" sz="1400" dirty="0" smtClean="0"/>
              <a:t>Monaco </a:t>
            </a:r>
            <a:r>
              <a:rPr lang="fr-FR" sz="1400" dirty="0"/>
              <a:t>Aide et </a:t>
            </a:r>
            <a:r>
              <a:rPr lang="fr-FR" sz="1400" dirty="0" smtClean="0"/>
              <a:t>Présence</a:t>
            </a:r>
            <a:endParaRPr lang="fr-FR" sz="1400" dirty="0"/>
          </a:p>
        </p:txBody>
      </p:sp>
      <p:pic>
        <p:nvPicPr>
          <p:cNvPr id="12" name="Imag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14786" y="8434190"/>
            <a:ext cx="832612" cy="666090"/>
          </a:xfrm>
          <a:prstGeom prst="rect">
            <a:avLst/>
          </a:prstGeom>
          <a:ln>
            <a:solidFill>
              <a:schemeClr val="tx1"/>
            </a:solidFill>
          </a:ln>
        </p:spPr>
      </p:pic>
      <p:pic>
        <p:nvPicPr>
          <p:cNvPr id="13" name="Imag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4786" y="1285351"/>
            <a:ext cx="832612" cy="553498"/>
          </a:xfrm>
          <a:prstGeom prst="rect">
            <a:avLst/>
          </a:prstGeom>
          <a:ln>
            <a:solidFill>
              <a:schemeClr val="tx1"/>
            </a:solidFill>
          </a:ln>
        </p:spPr>
      </p:pic>
    </p:spTree>
    <p:extLst>
      <p:ext uri="{BB962C8B-B14F-4D97-AF65-F5344CB8AC3E}">
        <p14:creationId xmlns:p14="http://schemas.microsoft.com/office/powerpoint/2010/main" val="28664408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39</a:t>
            </a:fld>
            <a:endParaRPr lang="fr-FR"/>
          </a:p>
        </p:txBody>
      </p:sp>
      <p:sp>
        <p:nvSpPr>
          <p:cNvPr id="6" name="Rectangle 5"/>
          <p:cNvSpPr/>
          <p:nvPr/>
        </p:nvSpPr>
        <p:spPr>
          <a:xfrm>
            <a:off x="549275" y="900265"/>
            <a:ext cx="1727200" cy="281636"/>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t>AUTRES PAYS</a:t>
            </a:r>
            <a:endParaRPr lang="fr-FR" b="1" dirty="0"/>
          </a:p>
        </p:txBody>
      </p:sp>
      <p:sp>
        <p:nvSpPr>
          <p:cNvPr id="12" name="ZoneTexte 11"/>
          <p:cNvSpPr txBox="1"/>
          <p:nvPr/>
        </p:nvSpPr>
        <p:spPr>
          <a:xfrm>
            <a:off x="549276" y="1239955"/>
            <a:ext cx="4913062" cy="5262979"/>
          </a:xfrm>
          <a:prstGeom prst="rect">
            <a:avLst/>
          </a:prstGeom>
          <a:noFill/>
        </p:spPr>
        <p:txBody>
          <a:bodyPr wrap="square" rtlCol="0">
            <a:spAutoFit/>
          </a:bodyPr>
          <a:lstStyle/>
          <a:p>
            <a:pPr marL="171450" lvl="0" indent="-171450">
              <a:buClr>
                <a:srgbClr val="FFC000"/>
              </a:buClr>
              <a:buFont typeface="Courier New" panose="02070309020205020404" pitchFamily="49" charset="0"/>
              <a:buChar char="o"/>
            </a:pPr>
            <a:r>
              <a:rPr lang="fr-FR" sz="1400" dirty="0"/>
              <a:t>Amici de Padre Pedro –</a:t>
            </a:r>
            <a:r>
              <a:rPr lang="fr-FR" sz="1400" b="1" dirty="0"/>
              <a:t> Italie</a:t>
            </a:r>
            <a:endParaRPr lang="fr-FR" sz="1400" dirty="0"/>
          </a:p>
          <a:p>
            <a:pPr marL="171450" lvl="0" indent="-171450">
              <a:buClr>
                <a:srgbClr val="FFC000"/>
              </a:buClr>
              <a:buFont typeface="Courier New" panose="02070309020205020404" pitchFamily="49" charset="0"/>
              <a:buChar char="o"/>
            </a:pPr>
            <a:r>
              <a:rPr lang="fr-FR" sz="1400" dirty="0"/>
              <a:t>Amigos </a:t>
            </a:r>
            <a:r>
              <a:rPr lang="fr-FR" sz="1400" dirty="0" err="1"/>
              <a:t>del</a:t>
            </a:r>
            <a:r>
              <a:rPr lang="fr-FR" sz="1400" dirty="0"/>
              <a:t> Padre Pedro –</a:t>
            </a:r>
            <a:r>
              <a:rPr lang="fr-FR" sz="1400" b="1" dirty="0"/>
              <a:t> Argentine</a:t>
            </a:r>
            <a:r>
              <a:rPr lang="fr-FR" sz="1400" dirty="0"/>
              <a:t> </a:t>
            </a:r>
          </a:p>
          <a:p>
            <a:pPr marL="171450" lvl="0" indent="-171450">
              <a:buClr>
                <a:srgbClr val="FFC000"/>
              </a:buClr>
              <a:buFont typeface="Courier New" panose="02070309020205020404" pitchFamily="49" charset="0"/>
              <a:buChar char="o"/>
            </a:pPr>
            <a:r>
              <a:rPr lang="fr-FR" sz="1400" dirty="0"/>
              <a:t>Centre Missionnaire de Ljubljana – </a:t>
            </a:r>
            <a:r>
              <a:rPr lang="fr-FR" sz="1400" b="1" dirty="0"/>
              <a:t>Slovénie</a:t>
            </a:r>
            <a:endParaRPr lang="fr-FR" sz="1400" dirty="0"/>
          </a:p>
          <a:p>
            <a:pPr marL="171450" lvl="0" indent="-171450">
              <a:buClr>
                <a:srgbClr val="FFC000"/>
              </a:buClr>
              <a:buFont typeface="Courier New" panose="02070309020205020404" pitchFamily="49" charset="0"/>
              <a:buChar char="o"/>
            </a:pPr>
            <a:r>
              <a:rPr lang="fr-FR" sz="1400" dirty="0"/>
              <a:t>KOROSKO VAS</a:t>
            </a:r>
            <a:r>
              <a:rPr lang="fr-FR" sz="1400" b="1" dirty="0"/>
              <a:t>  - </a:t>
            </a:r>
            <a:r>
              <a:rPr lang="fr-FR" sz="1400" dirty="0"/>
              <a:t>Père </a:t>
            </a:r>
            <a:r>
              <a:rPr lang="fr-FR" sz="1400" dirty="0" err="1"/>
              <a:t>Kopeinig</a:t>
            </a:r>
            <a:r>
              <a:rPr lang="fr-FR" sz="1400" dirty="0"/>
              <a:t> – </a:t>
            </a:r>
            <a:r>
              <a:rPr lang="fr-FR" sz="1400" b="1" dirty="0"/>
              <a:t>Autriche</a:t>
            </a:r>
            <a:endParaRPr lang="fr-FR" sz="1400" dirty="0"/>
          </a:p>
          <a:p>
            <a:pPr marL="171450" lvl="0" indent="-171450">
              <a:buClr>
                <a:srgbClr val="FFC000"/>
              </a:buClr>
              <a:buFont typeface="Courier New" panose="02070309020205020404" pitchFamily="49" charset="0"/>
              <a:buChar char="o"/>
            </a:pPr>
            <a:r>
              <a:rPr lang="fr-FR" sz="1400" dirty="0" err="1"/>
              <a:t>Miva</a:t>
            </a:r>
            <a:r>
              <a:rPr lang="fr-FR" sz="1400" dirty="0"/>
              <a:t> – </a:t>
            </a:r>
            <a:r>
              <a:rPr lang="fr-FR" sz="1400" b="1" dirty="0"/>
              <a:t>Slovénie et Autriche</a:t>
            </a:r>
            <a:endParaRPr lang="fr-FR" sz="1400" dirty="0"/>
          </a:p>
          <a:p>
            <a:pPr marL="171450" lvl="0" indent="-171450">
              <a:buClr>
                <a:srgbClr val="FFC000"/>
              </a:buClr>
              <a:buFont typeface="Courier New" panose="02070309020205020404" pitchFamily="49" charset="0"/>
              <a:buChar char="o"/>
            </a:pPr>
            <a:r>
              <a:rPr lang="fr-FR" sz="1400" dirty="0"/>
              <a:t>Association </a:t>
            </a:r>
            <a:r>
              <a:rPr lang="fr-FR" sz="1400" dirty="0" err="1"/>
              <a:t>Madagaskar</a:t>
            </a:r>
            <a:r>
              <a:rPr lang="fr-FR" sz="1400" dirty="0"/>
              <a:t> </a:t>
            </a:r>
            <a:r>
              <a:rPr lang="fr-FR" sz="1400" dirty="0" err="1"/>
              <a:t>und</a:t>
            </a:r>
            <a:r>
              <a:rPr lang="fr-FR" sz="1400" dirty="0"/>
              <a:t> </a:t>
            </a:r>
            <a:r>
              <a:rPr lang="fr-FR" sz="1400" dirty="0" err="1"/>
              <a:t>Wir</a:t>
            </a:r>
            <a:r>
              <a:rPr lang="fr-FR" sz="1400" dirty="0"/>
              <a:t> – </a:t>
            </a:r>
            <a:r>
              <a:rPr lang="fr-FR" sz="1400" b="1" dirty="0"/>
              <a:t>Allemagne</a:t>
            </a:r>
            <a:endParaRPr lang="fr-FR" sz="1400" dirty="0"/>
          </a:p>
          <a:p>
            <a:pPr marL="171450" lvl="0" indent="-171450">
              <a:buClr>
                <a:srgbClr val="FFC000"/>
              </a:buClr>
              <a:buFont typeface="Courier New" panose="02070309020205020404" pitchFamily="49" charset="0"/>
              <a:buChar char="o"/>
            </a:pPr>
            <a:r>
              <a:rPr lang="fr-FR" sz="1400" dirty="0" err="1"/>
              <a:t>Missio</a:t>
            </a:r>
            <a:r>
              <a:rPr lang="fr-FR" sz="1400" dirty="0"/>
              <a:t> Internationales </a:t>
            </a:r>
            <a:r>
              <a:rPr lang="fr-FR" sz="1400" dirty="0" err="1"/>
              <a:t>Katholisches</a:t>
            </a:r>
            <a:r>
              <a:rPr lang="fr-FR" sz="1400" dirty="0"/>
              <a:t> </a:t>
            </a:r>
            <a:r>
              <a:rPr lang="fr-FR" sz="1400" dirty="0" err="1"/>
              <a:t>Missionswerk</a:t>
            </a:r>
            <a:r>
              <a:rPr lang="fr-FR" sz="1400" dirty="0"/>
              <a:t> – </a:t>
            </a:r>
            <a:r>
              <a:rPr lang="fr-FR" sz="1400" b="1" dirty="0"/>
              <a:t>Allemagne</a:t>
            </a:r>
            <a:endParaRPr lang="fr-FR" sz="1400" dirty="0"/>
          </a:p>
          <a:p>
            <a:pPr marL="171450" lvl="0" indent="-171450">
              <a:buClr>
                <a:srgbClr val="FFC000"/>
              </a:buClr>
              <a:buFont typeface="Courier New" panose="02070309020205020404" pitchFamily="49" charset="0"/>
              <a:buChar char="o"/>
            </a:pPr>
            <a:r>
              <a:rPr lang="fr-FR" sz="1400" dirty="0"/>
              <a:t>Association KIWANIS International  – </a:t>
            </a:r>
            <a:r>
              <a:rPr lang="fr-FR" sz="1400" b="1" dirty="0"/>
              <a:t>Autriche et </a:t>
            </a:r>
            <a:r>
              <a:rPr lang="fr-FR" sz="1400" b="1" dirty="0" smtClean="0"/>
              <a:t>Allemagne</a:t>
            </a:r>
          </a:p>
          <a:p>
            <a:pPr marL="171450" lvl="0" indent="-171450">
              <a:buClr>
                <a:srgbClr val="FFC000"/>
              </a:buClr>
              <a:buFont typeface="Courier New" panose="02070309020205020404" pitchFamily="49" charset="0"/>
              <a:buChar char="o"/>
            </a:pPr>
            <a:r>
              <a:rPr lang="fr-FR" sz="1400" dirty="0"/>
              <a:t>Action </a:t>
            </a:r>
            <a:r>
              <a:rPr lang="fr-FR" sz="1400" dirty="0" err="1" smtClean="0"/>
              <a:t>Medeor</a:t>
            </a:r>
            <a:r>
              <a:rPr lang="fr-FR" sz="1400" dirty="0" smtClean="0"/>
              <a:t>  </a:t>
            </a:r>
            <a:r>
              <a:rPr lang="fr-FR" sz="1400" b="1" dirty="0" smtClean="0"/>
              <a:t>– Allemagne </a:t>
            </a:r>
          </a:p>
          <a:p>
            <a:pPr marL="171450" lvl="0" indent="-171450">
              <a:buClr>
                <a:srgbClr val="FFC000"/>
              </a:buClr>
              <a:buFont typeface="Courier New" panose="02070309020205020404" pitchFamily="49" charset="0"/>
              <a:buChar char="o"/>
            </a:pPr>
            <a:r>
              <a:rPr lang="fr-FR" sz="1400" dirty="0"/>
              <a:t>Le Cercle Apostolique de Toronto – </a:t>
            </a:r>
            <a:r>
              <a:rPr lang="fr-FR" sz="1400" b="1" dirty="0"/>
              <a:t>Canada</a:t>
            </a:r>
            <a:endParaRPr lang="fr-FR" sz="1400" dirty="0"/>
          </a:p>
          <a:p>
            <a:pPr marL="171450" lvl="0" indent="-171450">
              <a:buClr>
                <a:srgbClr val="FFC000"/>
              </a:buClr>
              <a:buFont typeface="Courier New" panose="02070309020205020404" pitchFamily="49" charset="0"/>
              <a:buChar char="o"/>
            </a:pPr>
            <a:r>
              <a:rPr lang="en-GB" sz="1400" dirty="0"/>
              <a:t>Sydney French Roman Catholic Charities –</a:t>
            </a:r>
            <a:r>
              <a:rPr lang="en-GB" sz="1400" b="1" dirty="0"/>
              <a:t> </a:t>
            </a:r>
            <a:r>
              <a:rPr lang="en-US" sz="1400" b="1" dirty="0" err="1"/>
              <a:t>Australie</a:t>
            </a:r>
            <a:endParaRPr lang="fr-FR" sz="1400" dirty="0"/>
          </a:p>
          <a:p>
            <a:pPr marL="171450" lvl="0" indent="-171450">
              <a:buClr>
                <a:srgbClr val="FFC000"/>
              </a:buClr>
              <a:buFont typeface="Courier New" panose="02070309020205020404" pitchFamily="49" charset="0"/>
              <a:buChar char="o"/>
            </a:pPr>
            <a:r>
              <a:rPr lang="en-US" sz="1400" dirty="0"/>
              <a:t>Catholic Mission </a:t>
            </a:r>
            <a:r>
              <a:rPr lang="en-US" sz="1400" dirty="0" smtClean="0"/>
              <a:t>– </a:t>
            </a:r>
            <a:r>
              <a:rPr lang="en-US" sz="1400" b="1" dirty="0" err="1" smtClean="0"/>
              <a:t>Australie</a:t>
            </a:r>
            <a:endParaRPr lang="en-US" sz="1400" b="1" dirty="0" smtClean="0"/>
          </a:p>
          <a:p>
            <a:pPr marL="171450" lvl="0" indent="-171450">
              <a:buClr>
                <a:srgbClr val="FFC000"/>
              </a:buClr>
              <a:buFont typeface="Courier New" panose="02070309020205020404" pitchFamily="49" charset="0"/>
              <a:buChar char="o"/>
            </a:pPr>
            <a:r>
              <a:rPr lang="en-US" sz="1400" dirty="0"/>
              <a:t>Association de </a:t>
            </a:r>
            <a:r>
              <a:rPr lang="en-US" sz="1400" dirty="0" err="1"/>
              <a:t>S</a:t>
            </a:r>
            <a:r>
              <a:rPr lang="en-US" sz="1400" dirty="0" err="1" smtClean="0"/>
              <a:t>outien</a:t>
            </a:r>
            <a:r>
              <a:rPr lang="en-US" sz="1400" dirty="0" smtClean="0"/>
              <a:t> </a:t>
            </a:r>
            <a:r>
              <a:rPr lang="en-US" sz="1400" dirty="0"/>
              <a:t>au </a:t>
            </a:r>
            <a:r>
              <a:rPr lang="en-US" sz="1400" dirty="0" smtClean="0"/>
              <a:t>Père </a:t>
            </a:r>
            <a:r>
              <a:rPr lang="en-US" sz="1400" dirty="0"/>
              <a:t>Pedro (APPO) </a:t>
            </a:r>
            <a:r>
              <a:rPr lang="en-US" sz="1400" b="1" dirty="0" smtClean="0"/>
              <a:t>– </a:t>
            </a:r>
            <a:r>
              <a:rPr lang="en-US" sz="1400" b="1" dirty="0" err="1" smtClean="0"/>
              <a:t>Belgique</a:t>
            </a:r>
            <a:r>
              <a:rPr lang="en-US" sz="1400" b="1" dirty="0" smtClean="0"/>
              <a:t> </a:t>
            </a:r>
            <a:endParaRPr lang="fr-FR" sz="1400" dirty="0"/>
          </a:p>
          <a:p>
            <a:pPr marL="171450" lvl="0" indent="-171450">
              <a:buClr>
                <a:srgbClr val="FFC000"/>
              </a:buClr>
              <a:buFont typeface="Courier New" panose="02070309020205020404" pitchFamily="49" charset="0"/>
              <a:buChar char="o"/>
            </a:pPr>
            <a:r>
              <a:rPr lang="fr-FR" sz="1400" dirty="0"/>
              <a:t>Graine de vie –</a:t>
            </a:r>
            <a:r>
              <a:rPr lang="fr-FR" sz="1400" b="1" dirty="0"/>
              <a:t> Belgique </a:t>
            </a:r>
            <a:endParaRPr lang="fr-FR" sz="1400" dirty="0"/>
          </a:p>
          <a:p>
            <a:pPr marL="171450" lvl="0" indent="-171450">
              <a:buClr>
                <a:srgbClr val="FFC000"/>
              </a:buClr>
              <a:buFont typeface="Courier New" panose="02070309020205020404" pitchFamily="49" charset="0"/>
              <a:buChar char="o"/>
            </a:pPr>
            <a:r>
              <a:rPr lang="fr-FR" sz="1400" dirty="0"/>
              <a:t>Les Amis du Père Pedro</a:t>
            </a:r>
            <a:r>
              <a:rPr lang="fr-FR" sz="1400" b="1" dirty="0"/>
              <a:t> </a:t>
            </a:r>
            <a:r>
              <a:rPr lang="fr-FR" sz="1400" dirty="0"/>
              <a:t>–</a:t>
            </a:r>
            <a:r>
              <a:rPr lang="fr-FR" sz="1400" b="1" dirty="0"/>
              <a:t> </a:t>
            </a:r>
            <a:r>
              <a:rPr lang="fr-FR" sz="1400" b="1" dirty="0" smtClean="0"/>
              <a:t>Suisse</a:t>
            </a:r>
          </a:p>
          <a:p>
            <a:pPr marL="171450" indent="-171450">
              <a:buClr>
                <a:srgbClr val="FFC000"/>
              </a:buClr>
              <a:buFont typeface="Courier New" panose="02070309020205020404" pitchFamily="49" charset="0"/>
              <a:buChar char="o"/>
            </a:pPr>
            <a:r>
              <a:rPr lang="fr-FR" sz="1400" dirty="0" smtClean="0"/>
              <a:t>Fondation ODEON – </a:t>
            </a:r>
            <a:r>
              <a:rPr lang="fr-FR" sz="1400" b="1" dirty="0" smtClean="0"/>
              <a:t>Suisse </a:t>
            </a:r>
            <a:endParaRPr lang="fr-FR" sz="1400" b="1" dirty="0"/>
          </a:p>
          <a:p>
            <a:pPr marL="171450" lvl="0" indent="-171450">
              <a:buClr>
                <a:srgbClr val="FFC000"/>
              </a:buClr>
              <a:buFont typeface="Courier New" panose="02070309020205020404" pitchFamily="49" charset="0"/>
              <a:buChar char="o"/>
            </a:pPr>
            <a:r>
              <a:rPr lang="fr-FR" sz="1400" dirty="0"/>
              <a:t>Rotary de Nouméa Ouen Toro – </a:t>
            </a:r>
            <a:r>
              <a:rPr lang="fr-FR" sz="1400" b="1" dirty="0"/>
              <a:t>Nouvelle Calédonie</a:t>
            </a:r>
            <a:endParaRPr lang="fr-FR" sz="1400" dirty="0"/>
          </a:p>
          <a:p>
            <a:pPr marL="171450" lvl="0" indent="-171450">
              <a:buClr>
                <a:srgbClr val="FFC000"/>
              </a:buClr>
              <a:buFont typeface="Courier New" panose="02070309020205020404" pitchFamily="49" charset="0"/>
              <a:buChar char="o"/>
            </a:pPr>
            <a:r>
              <a:rPr lang="fr-FR" sz="1400" dirty="0"/>
              <a:t>Communauté Slovène Américaine de Cleveland – </a:t>
            </a:r>
            <a:r>
              <a:rPr lang="fr-FR" sz="1400" b="1" dirty="0"/>
              <a:t>Etats-Unis</a:t>
            </a:r>
            <a:endParaRPr lang="fr-FR" sz="1400" dirty="0"/>
          </a:p>
          <a:p>
            <a:pPr marL="171450" lvl="0" indent="-171450">
              <a:buClr>
                <a:srgbClr val="FFC000"/>
              </a:buClr>
              <a:buFont typeface="Courier New" panose="02070309020205020404" pitchFamily="49" charset="0"/>
              <a:buChar char="o"/>
            </a:pPr>
            <a:r>
              <a:rPr lang="fr-FR" sz="1400" dirty="0" err="1"/>
              <a:t>Catholic</a:t>
            </a:r>
            <a:r>
              <a:rPr lang="fr-FR" sz="1400" dirty="0"/>
              <a:t> Mission de Cleveland – </a:t>
            </a:r>
            <a:r>
              <a:rPr lang="fr-FR" sz="1400" b="1" dirty="0"/>
              <a:t>Etats-Unis</a:t>
            </a:r>
            <a:endParaRPr lang="fr-FR" sz="1400" dirty="0"/>
          </a:p>
          <a:p>
            <a:pPr marL="171450" lvl="0" indent="-171450">
              <a:buClr>
                <a:srgbClr val="FFC000"/>
              </a:buClr>
              <a:buFont typeface="Courier New" panose="02070309020205020404" pitchFamily="49" charset="0"/>
              <a:buChar char="o"/>
            </a:pPr>
            <a:r>
              <a:rPr lang="fr-FR" sz="1400" dirty="0"/>
              <a:t>Madagascar </a:t>
            </a:r>
            <a:r>
              <a:rPr lang="fr-FR" sz="1400" dirty="0" err="1" smtClean="0"/>
              <a:t>Foundation</a:t>
            </a:r>
            <a:r>
              <a:rPr lang="fr-FR" sz="1400" dirty="0" smtClean="0"/>
              <a:t> (</a:t>
            </a:r>
            <a:r>
              <a:rPr lang="fr-FR" sz="1400" dirty="0"/>
              <a:t>Patrick Adam de Villiers) – </a:t>
            </a:r>
            <a:r>
              <a:rPr lang="fr-FR" sz="1400" b="1" dirty="0" smtClean="0"/>
              <a:t>Etats-Un</a:t>
            </a:r>
            <a:r>
              <a:rPr lang="fr-FR" sz="1400" dirty="0" smtClean="0"/>
              <a:t>is</a:t>
            </a:r>
          </a:p>
          <a:p>
            <a:pPr marL="171450" lvl="0" indent="-171450">
              <a:buClr>
                <a:srgbClr val="FFC000"/>
              </a:buClr>
              <a:buFont typeface="Courier New" panose="02070309020205020404" pitchFamily="49" charset="0"/>
              <a:buChar char="o"/>
            </a:pPr>
            <a:r>
              <a:rPr lang="fr-FR" sz="1400" dirty="0" err="1" smtClean="0"/>
              <a:t>Mad</a:t>
            </a:r>
            <a:r>
              <a:rPr lang="fr-FR" sz="1400" dirty="0" smtClean="0"/>
              <a:t> in Compassion – </a:t>
            </a:r>
            <a:r>
              <a:rPr lang="fr-FR" sz="1400" b="1" dirty="0" smtClean="0"/>
              <a:t>Ile Maurice</a:t>
            </a:r>
            <a:endParaRPr lang="fr-FR" sz="1400" b="1" dirty="0"/>
          </a:p>
          <a:p>
            <a:pPr marL="171450" lvl="0" indent="-171450">
              <a:buClr>
                <a:srgbClr val="FFC000"/>
              </a:buClr>
              <a:buFont typeface="Courier New" panose="02070309020205020404" pitchFamily="49" charset="0"/>
              <a:buChar char="o"/>
            </a:pPr>
            <a:endParaRPr lang="fr-FR" sz="1400" dirty="0" smtClean="0"/>
          </a:p>
          <a:p>
            <a:pPr marL="171450" lvl="0" indent="-171450">
              <a:buClr>
                <a:srgbClr val="FFC000"/>
              </a:buClr>
              <a:buFont typeface="Courier New" panose="02070309020205020404" pitchFamily="49" charset="0"/>
              <a:buChar char="o"/>
            </a:pPr>
            <a:r>
              <a:rPr lang="fr-FR" sz="1400" dirty="0" smtClean="0"/>
              <a:t>Canal Plus – </a:t>
            </a:r>
            <a:r>
              <a:rPr lang="fr-FR" sz="1400" b="1" dirty="0" smtClean="0"/>
              <a:t>Madagascar </a:t>
            </a:r>
          </a:p>
          <a:p>
            <a:pPr marL="171450" lvl="0" indent="-171450">
              <a:buClr>
                <a:srgbClr val="FFC000"/>
              </a:buClr>
              <a:buFont typeface="Courier New" panose="02070309020205020404" pitchFamily="49" charset="0"/>
              <a:buChar char="o"/>
            </a:pPr>
            <a:r>
              <a:rPr lang="fr-FR" sz="1400" dirty="0" smtClean="0"/>
              <a:t>Fondation Telma (aide informatique) – </a:t>
            </a:r>
            <a:r>
              <a:rPr lang="fr-FR" sz="1400" b="1" dirty="0" smtClean="0"/>
              <a:t>Madagascar</a:t>
            </a:r>
            <a:r>
              <a:rPr lang="fr-FR" sz="1400" dirty="0" smtClean="0"/>
              <a:t> </a:t>
            </a:r>
            <a:endParaRPr lang="fr-FR" sz="1400" dirty="0"/>
          </a:p>
        </p:txBody>
      </p:sp>
      <p:sp>
        <p:nvSpPr>
          <p:cNvPr id="5" name="ZoneTexte 4"/>
          <p:cNvSpPr txBox="1"/>
          <p:nvPr/>
        </p:nvSpPr>
        <p:spPr>
          <a:xfrm>
            <a:off x="549274" y="6485385"/>
            <a:ext cx="5096613" cy="2893100"/>
          </a:xfrm>
          <a:prstGeom prst="rect">
            <a:avLst/>
          </a:prstGeom>
          <a:noFill/>
        </p:spPr>
        <p:txBody>
          <a:bodyPr wrap="square" rtlCol="0">
            <a:spAutoFit/>
          </a:bodyPr>
          <a:lstStyle/>
          <a:p>
            <a:pPr algn="just"/>
            <a:r>
              <a:rPr lang="fr-FR" sz="1400" i="1" dirty="0"/>
              <a:t>Je voudrais tous vous remercier de votre persévérance pour nous avoir soutenus durant ces </a:t>
            </a:r>
            <a:r>
              <a:rPr lang="fr-FR" sz="1400" i="1" dirty="0" smtClean="0"/>
              <a:t>28 </a:t>
            </a:r>
            <a:r>
              <a:rPr lang="fr-FR" sz="1400" i="1" dirty="0"/>
              <a:t>années de combat pour amener un rayon de lumière et de bonheur dans ce lieu d’extrême pauvreté ! Je voudrais aussi remercier toutes les bonnes volontés, individuelles ou collectives, de femmes et d’hommes qui nous aident précieusement, dans l’humilité et la simplicité, à faire vivre l’espérance au milieu des plus pauvres de nos frères et sœurs !  </a:t>
            </a:r>
          </a:p>
          <a:p>
            <a:pPr algn="just"/>
            <a:r>
              <a:rPr lang="fr-FR" sz="1400" b="1" i="1" dirty="0"/>
              <a:t>Au nom de tous nos enfants et jeunes scolarisés dans nos écoles, au nom de tous les responsables et surtout au nom du Peuple d’</a:t>
            </a:r>
            <a:r>
              <a:rPr lang="fr-FR" sz="1400" b="1" i="1" dirty="0" err="1"/>
              <a:t>Akamasoa</a:t>
            </a:r>
            <a:r>
              <a:rPr lang="fr-FR" sz="1400" b="1" i="1" dirty="0"/>
              <a:t>, merci à vous tous pour votre générosité et votre fidélité </a:t>
            </a:r>
            <a:r>
              <a:rPr lang="fr-FR" sz="1400" b="1" i="1" dirty="0" smtClean="0"/>
              <a:t>!</a:t>
            </a:r>
          </a:p>
          <a:p>
            <a:pPr algn="just"/>
            <a:r>
              <a:rPr lang="fr-FR" sz="1400" b="1" i="1" dirty="0"/>
              <a:t/>
            </a:r>
            <a:br>
              <a:rPr lang="fr-FR" sz="1400" b="1" i="1" dirty="0"/>
            </a:br>
            <a:r>
              <a:rPr lang="fr-FR" sz="1400" b="1" i="1" dirty="0"/>
              <a:t>Que Dieu vous Bénisse </a:t>
            </a:r>
            <a:r>
              <a:rPr lang="fr-FR" sz="1400" b="1" i="1" dirty="0" smtClean="0"/>
              <a:t>!</a:t>
            </a:r>
            <a:endParaRPr lang="fr-FR" sz="1400" i="1" dirty="0"/>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7166" y="1364094"/>
            <a:ext cx="827024" cy="551349"/>
          </a:xfrm>
          <a:prstGeom prst="rect">
            <a:avLst/>
          </a:prstGeom>
          <a:ln>
            <a:solidFill>
              <a:schemeClr val="tx1"/>
            </a:solidFill>
          </a:ln>
        </p:spPr>
      </p:pic>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77166" y="2049211"/>
            <a:ext cx="827024" cy="514593"/>
          </a:xfrm>
          <a:prstGeom prst="rect">
            <a:avLst/>
          </a:prstGeom>
          <a:ln>
            <a:solidFill>
              <a:schemeClr val="tx1"/>
            </a:solidFill>
          </a:ln>
        </p:spPr>
      </p:pic>
      <p:pic>
        <p:nvPicPr>
          <p:cNvPr id="7" name="Imag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7166" y="2702153"/>
            <a:ext cx="827024" cy="551349"/>
          </a:xfrm>
          <a:prstGeom prst="rect">
            <a:avLst/>
          </a:prstGeom>
          <a:ln>
            <a:solidFill>
              <a:schemeClr val="tx1"/>
            </a:solidFill>
          </a:ln>
        </p:spPr>
      </p:pic>
      <p:pic>
        <p:nvPicPr>
          <p:cNvPr id="8" name="Imag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77166" y="3372171"/>
            <a:ext cx="827024" cy="551349"/>
          </a:xfrm>
          <a:prstGeom prst="rect">
            <a:avLst/>
          </a:prstGeom>
          <a:ln>
            <a:solidFill>
              <a:schemeClr val="tx1"/>
            </a:solidFill>
          </a:ln>
        </p:spPr>
      </p:pic>
      <p:pic>
        <p:nvPicPr>
          <p:cNvPr id="9" name="Imag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77166" y="4040626"/>
            <a:ext cx="827024" cy="496214"/>
          </a:xfrm>
          <a:prstGeom prst="rect">
            <a:avLst/>
          </a:prstGeom>
          <a:ln>
            <a:solidFill>
              <a:schemeClr val="tx1"/>
            </a:solidFill>
          </a:ln>
        </p:spPr>
      </p:pic>
      <p:pic>
        <p:nvPicPr>
          <p:cNvPr id="10" name="Imag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77166" y="4646369"/>
            <a:ext cx="827024" cy="413512"/>
          </a:xfrm>
          <a:prstGeom prst="rect">
            <a:avLst/>
          </a:prstGeom>
          <a:ln>
            <a:solidFill>
              <a:schemeClr val="tx1"/>
            </a:solidFill>
          </a:ln>
        </p:spPr>
      </p:pic>
      <p:pic>
        <p:nvPicPr>
          <p:cNvPr id="11" name="Imag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77166" y="5183230"/>
            <a:ext cx="827024" cy="413512"/>
          </a:xfrm>
          <a:prstGeom prst="rect">
            <a:avLst/>
          </a:prstGeom>
          <a:ln>
            <a:solidFill>
              <a:schemeClr val="tx1"/>
            </a:solidFill>
          </a:ln>
        </p:spPr>
      </p:pic>
      <p:pic>
        <p:nvPicPr>
          <p:cNvPr id="13" name="Imag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77166" y="5707154"/>
            <a:ext cx="827024" cy="716754"/>
          </a:xfrm>
          <a:prstGeom prst="rect">
            <a:avLst/>
          </a:prstGeom>
          <a:ln>
            <a:solidFill>
              <a:schemeClr val="tx1"/>
            </a:solidFill>
          </a:ln>
        </p:spPr>
      </p:pic>
      <p:pic>
        <p:nvPicPr>
          <p:cNvPr id="14" name="Imag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771578" y="7465135"/>
            <a:ext cx="838200" cy="419100"/>
          </a:xfrm>
          <a:prstGeom prst="rect">
            <a:avLst/>
          </a:prstGeom>
          <a:ln>
            <a:solidFill>
              <a:schemeClr val="tx1"/>
            </a:solidFill>
          </a:ln>
        </p:spPr>
      </p:pic>
      <p:pic>
        <p:nvPicPr>
          <p:cNvPr id="15" name="Imag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777166" y="6530903"/>
            <a:ext cx="827024" cy="827024"/>
          </a:xfrm>
          <a:prstGeom prst="rect">
            <a:avLst/>
          </a:prstGeom>
          <a:ln>
            <a:solidFill>
              <a:schemeClr val="tx1"/>
            </a:solidFill>
          </a:ln>
        </p:spPr>
      </p:pic>
      <p:pic>
        <p:nvPicPr>
          <p:cNvPr id="16" name="Image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777166" y="8012874"/>
            <a:ext cx="827024" cy="434855"/>
          </a:xfrm>
          <a:prstGeom prst="rect">
            <a:avLst/>
          </a:prstGeom>
          <a:ln>
            <a:solidFill>
              <a:schemeClr val="tx1"/>
            </a:solidFill>
          </a:ln>
        </p:spPr>
      </p:pic>
      <p:pic>
        <p:nvPicPr>
          <p:cNvPr id="17" name="Imag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71578" y="8551292"/>
            <a:ext cx="832612" cy="555075"/>
          </a:xfrm>
          <a:prstGeom prst="rect">
            <a:avLst/>
          </a:prstGeom>
          <a:ln>
            <a:solidFill>
              <a:schemeClr val="tx1"/>
            </a:solidFill>
          </a:ln>
        </p:spPr>
      </p:pic>
      <p:pic>
        <p:nvPicPr>
          <p:cNvPr id="19" name="Image 18" descr="drapeau mauricien.png"/>
          <p:cNvPicPr>
            <a:picLocks noChangeAspect="1"/>
          </p:cNvPicPr>
          <p:nvPr/>
        </p:nvPicPr>
        <p:blipFill>
          <a:blip r:embed="rId14"/>
          <a:srcRect l="15864" t="23292" r="17359" b="29080"/>
          <a:stretch>
            <a:fillRect/>
          </a:stretch>
        </p:blipFill>
        <p:spPr>
          <a:xfrm>
            <a:off x="5762847" y="674116"/>
            <a:ext cx="839972" cy="601771"/>
          </a:xfrm>
          <a:prstGeom prst="rect">
            <a:avLst/>
          </a:prstGeom>
          <a:ln>
            <a:solidFill>
              <a:schemeClr val="tx1"/>
            </a:solidFill>
          </a:ln>
        </p:spPr>
      </p:pic>
    </p:spTree>
    <p:extLst>
      <p:ext uri="{BB962C8B-B14F-4D97-AF65-F5344CB8AC3E}">
        <p14:creationId xmlns:p14="http://schemas.microsoft.com/office/powerpoint/2010/main" val="3261174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F35D79D-D0B9-4A08-8ACD-DD30A32CD19C}" type="slidenum">
              <a:rPr lang="fr-FR" smtClean="0"/>
              <a:pPr/>
              <a:t>4</a:t>
            </a:fld>
            <a:endParaRPr lang="fr-FR"/>
          </a:p>
        </p:txBody>
      </p:sp>
      <p:sp>
        <p:nvSpPr>
          <p:cNvPr id="8" name="Rectangle 7"/>
          <p:cNvSpPr/>
          <p:nvPr/>
        </p:nvSpPr>
        <p:spPr>
          <a:xfrm>
            <a:off x="1117599" y="4387284"/>
            <a:ext cx="4699000" cy="30840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15000"/>
              </a:lnSpc>
              <a:spcAft>
                <a:spcPts val="600"/>
              </a:spcAft>
            </a:pPr>
            <a:r>
              <a:rPr lang="fr-FR" sz="4000" u="sng" dirty="0">
                <a:solidFill>
                  <a:srgbClr val="FFFFFF"/>
                </a:solidFill>
                <a:ea typeface="Calibri" panose="020F0502020204030204" pitchFamily="34" charset="0"/>
                <a:cs typeface="Arial" panose="020B0604020202020204" pitchFamily="34" charset="0"/>
              </a:rPr>
              <a:t>Chiffres </a:t>
            </a:r>
            <a:r>
              <a:rPr lang="fr-FR" sz="4000" u="sng" dirty="0" smtClean="0">
                <a:solidFill>
                  <a:srgbClr val="FFFFFF"/>
                </a:solidFill>
                <a:ea typeface="Calibri" panose="020F0502020204030204" pitchFamily="34" charset="0"/>
                <a:cs typeface="Arial" panose="020B0604020202020204" pitchFamily="34" charset="0"/>
              </a:rPr>
              <a:t>clés 2017</a:t>
            </a:r>
            <a:endParaRPr lang="fr-FR" sz="1000" dirty="0">
              <a:solidFill>
                <a:prstClr val="white"/>
              </a:solidFill>
              <a:ea typeface="Calibri" panose="020F0502020204030204" pitchFamily="34" charset="0"/>
              <a:cs typeface="Times New Roman" panose="02020603050405020304" pitchFamily="18" charset="0"/>
            </a:endParaRPr>
          </a:p>
          <a:p>
            <a:pPr marL="342900" indent="-342900">
              <a:lnSpc>
                <a:spcPct val="115000"/>
              </a:lnSpc>
              <a:buClr>
                <a:srgbClr val="FFFFFF"/>
              </a:buClr>
              <a:buSzPts val="1800"/>
              <a:buFont typeface="Wingdings" panose="05000000000000000000" pitchFamily="2" charset="2"/>
              <a:buChar char=""/>
            </a:pPr>
            <a:r>
              <a:rPr lang="fr-FR" sz="2000" b="1" dirty="0" smtClean="0">
                <a:solidFill>
                  <a:srgbClr val="FFFFFF"/>
                </a:solidFill>
                <a:ea typeface="Calibri" panose="020F0502020204030204" pitchFamily="34" charset="0"/>
                <a:cs typeface="Times New Roman" panose="02020603050405020304" pitchFamily="18" charset="0"/>
              </a:rPr>
              <a:t>22</a:t>
            </a:r>
            <a:r>
              <a:rPr lang="fr-FR" dirty="0" smtClean="0">
                <a:solidFill>
                  <a:srgbClr val="FFFFFF"/>
                </a:solidFill>
                <a:ea typeface="Calibri" panose="020F0502020204030204" pitchFamily="34" charset="0"/>
                <a:cs typeface="Times New Roman" panose="02020603050405020304" pitchFamily="18" charset="0"/>
              </a:rPr>
              <a:t> villages</a:t>
            </a:r>
          </a:p>
          <a:p>
            <a:pPr marL="342900" lvl="0" indent="-342900">
              <a:lnSpc>
                <a:spcPct val="115000"/>
              </a:lnSpc>
              <a:buClr>
                <a:srgbClr val="FFFFFF"/>
              </a:buClr>
              <a:buSzPts val="1800"/>
              <a:buFont typeface="Wingdings" panose="05000000000000000000" pitchFamily="2" charset="2"/>
              <a:buChar char=""/>
            </a:pPr>
            <a:r>
              <a:rPr lang="fr-FR" sz="2000" b="1" dirty="0" smtClean="0">
                <a:solidFill>
                  <a:srgbClr val="FFFFFF"/>
                </a:solidFill>
                <a:ea typeface="Calibri" panose="020F0502020204030204" pitchFamily="34" charset="0"/>
                <a:cs typeface="Times New Roman" panose="02020603050405020304" pitchFamily="18" charset="0"/>
              </a:rPr>
              <a:t>29 295 </a:t>
            </a:r>
            <a:r>
              <a:rPr lang="fr-FR" dirty="0" smtClean="0">
                <a:solidFill>
                  <a:srgbClr val="FFFFFF"/>
                </a:solidFill>
                <a:ea typeface="Calibri" panose="020F0502020204030204" pitchFamily="34" charset="0"/>
                <a:cs typeface="Times New Roman" panose="02020603050405020304" pitchFamily="18" charset="0"/>
              </a:rPr>
              <a:t>personnes </a:t>
            </a:r>
            <a:r>
              <a:rPr lang="fr-FR" dirty="0">
                <a:solidFill>
                  <a:srgbClr val="FFFFFF"/>
                </a:solidFill>
                <a:ea typeface="Calibri" panose="020F0502020204030204" pitchFamily="34" charset="0"/>
                <a:cs typeface="Times New Roman" panose="02020603050405020304" pitchFamily="18" charset="0"/>
              </a:rPr>
              <a:t>passées dans le centre d’accueil </a:t>
            </a:r>
            <a:endParaRPr lang="fr-FR" dirty="0" smtClean="0">
              <a:solidFill>
                <a:srgbClr val="FFFFFF"/>
              </a:solidFill>
              <a:ea typeface="Calibri" panose="020F0502020204030204" pitchFamily="34" charset="0"/>
              <a:cs typeface="Times New Roman" panose="02020603050405020304" pitchFamily="18" charset="0"/>
            </a:endParaRPr>
          </a:p>
          <a:p>
            <a:pPr marL="342900" lvl="0" indent="-342900">
              <a:lnSpc>
                <a:spcPct val="115000"/>
              </a:lnSpc>
              <a:buClr>
                <a:srgbClr val="FFFFFF"/>
              </a:buClr>
              <a:buSzPts val="1800"/>
              <a:buFont typeface="Wingdings" panose="05000000000000000000" pitchFamily="2" charset="2"/>
              <a:buChar char=""/>
            </a:pPr>
            <a:r>
              <a:rPr lang="fr-FR" sz="2000" b="1" dirty="0" smtClean="0">
                <a:solidFill>
                  <a:srgbClr val="FFFFFF"/>
                </a:solidFill>
                <a:ea typeface="Calibri" panose="020F0502020204030204" pitchFamily="34" charset="0"/>
                <a:cs typeface="Times New Roman" panose="02020603050405020304" pitchFamily="18" charset="0"/>
              </a:rPr>
              <a:t>13 987 </a:t>
            </a:r>
            <a:r>
              <a:rPr lang="fr-FR" dirty="0">
                <a:solidFill>
                  <a:srgbClr val="FFFFFF"/>
                </a:solidFill>
                <a:ea typeface="Calibri" panose="020F0502020204030204" pitchFamily="34" charset="0"/>
                <a:cs typeface="Times New Roman" panose="02020603050405020304" pitchFamily="18" charset="0"/>
              </a:rPr>
              <a:t>enfants scolarisés </a:t>
            </a:r>
            <a:endParaRPr lang="fr-FR" dirty="0">
              <a:solidFill>
                <a:prstClr val="white"/>
              </a:solidFill>
              <a:ea typeface="Calibri" panose="020F0502020204030204" pitchFamily="34" charset="0"/>
              <a:cs typeface="Times New Roman" panose="02020603050405020304" pitchFamily="18" charset="0"/>
            </a:endParaRPr>
          </a:p>
          <a:p>
            <a:pPr marL="342900" lvl="0" indent="-342900">
              <a:lnSpc>
                <a:spcPct val="115000"/>
              </a:lnSpc>
              <a:buClr>
                <a:srgbClr val="FFFFFF"/>
              </a:buClr>
              <a:buSzPts val="1800"/>
              <a:buFont typeface="Wingdings" panose="05000000000000000000" pitchFamily="2" charset="2"/>
              <a:buChar char=""/>
            </a:pPr>
            <a:r>
              <a:rPr lang="fr-FR" sz="2000" b="1" dirty="0" smtClean="0">
                <a:solidFill>
                  <a:srgbClr val="FFFFFF"/>
                </a:solidFill>
                <a:ea typeface="Calibri" panose="020F0502020204030204" pitchFamily="34" charset="0"/>
                <a:cs typeface="Times New Roman" panose="02020603050405020304" pitchFamily="18" charset="0"/>
              </a:rPr>
              <a:t>3 038 </a:t>
            </a:r>
            <a:r>
              <a:rPr lang="fr-FR" dirty="0" smtClean="0">
                <a:solidFill>
                  <a:srgbClr val="FFFFFF"/>
                </a:solidFill>
                <a:ea typeface="Calibri" panose="020F0502020204030204" pitchFamily="34" charset="0"/>
                <a:cs typeface="Times New Roman" panose="02020603050405020304" pitchFamily="18" charset="0"/>
              </a:rPr>
              <a:t>logements </a:t>
            </a:r>
          </a:p>
          <a:p>
            <a:pPr marL="342900" lvl="0" indent="-342900">
              <a:lnSpc>
                <a:spcPct val="115000"/>
              </a:lnSpc>
              <a:buClr>
                <a:srgbClr val="FFFFFF"/>
              </a:buClr>
              <a:buSzPts val="1800"/>
              <a:buFont typeface="Wingdings" panose="05000000000000000000" pitchFamily="2" charset="2"/>
              <a:buChar char=""/>
            </a:pPr>
            <a:r>
              <a:rPr lang="fr-FR" sz="2000" b="1" dirty="0" smtClean="0">
                <a:solidFill>
                  <a:srgbClr val="FFFFFF"/>
                </a:solidFill>
                <a:ea typeface="Calibri" panose="020F0502020204030204" pitchFamily="34" charset="0"/>
                <a:cs typeface="Times New Roman" panose="02020603050405020304" pitchFamily="18" charset="0"/>
              </a:rPr>
              <a:t>3 070 </a:t>
            </a:r>
            <a:r>
              <a:rPr lang="fr-FR" dirty="0" smtClean="0">
                <a:solidFill>
                  <a:srgbClr val="FFFFFF"/>
                </a:solidFill>
                <a:ea typeface="Calibri" panose="020F0502020204030204" pitchFamily="34" charset="0"/>
                <a:cs typeface="Times New Roman" panose="02020603050405020304" pitchFamily="18" charset="0"/>
              </a:rPr>
              <a:t>emplois</a:t>
            </a:r>
            <a:endParaRPr lang="fr-FR" dirty="0">
              <a:solidFill>
                <a:prstClr val="white"/>
              </a:solidFill>
              <a:ea typeface="Calibri" panose="020F0502020204030204" pitchFamily="34" charset="0"/>
              <a:cs typeface="Times New Roman" panose="02020603050405020304" pitchFamily="18" charset="0"/>
            </a:endParaRPr>
          </a:p>
        </p:txBody>
      </p:sp>
      <p:sp>
        <p:nvSpPr>
          <p:cNvPr id="9" name="ZoneTexte 8"/>
          <p:cNvSpPr txBox="1"/>
          <p:nvPr/>
        </p:nvSpPr>
        <p:spPr>
          <a:xfrm rot="10800000" flipV="1">
            <a:off x="549275" y="7769277"/>
            <a:ext cx="5870575" cy="1200329"/>
          </a:xfrm>
          <a:prstGeom prst="rect">
            <a:avLst/>
          </a:prstGeom>
          <a:noFill/>
        </p:spPr>
        <p:txBody>
          <a:bodyPr wrap="square" rtlCol="0">
            <a:spAutoFit/>
          </a:bodyPr>
          <a:lstStyle/>
          <a:p>
            <a:pPr algn="just">
              <a:spcBef>
                <a:spcPts val="600"/>
              </a:spcBef>
            </a:pPr>
            <a:r>
              <a:rPr lang="fr-FR" sz="1200" b="1" i="1" dirty="0"/>
              <a:t>Les réalisations de ce rapport sont le </a:t>
            </a:r>
            <a:r>
              <a:rPr lang="fr-FR" sz="1200" b="1" i="1" dirty="0" smtClean="0"/>
              <a:t>résultat </a:t>
            </a:r>
            <a:r>
              <a:rPr lang="fr-FR" sz="1200" b="1" i="1" dirty="0"/>
              <a:t>de </a:t>
            </a:r>
            <a:r>
              <a:rPr lang="fr-FR" sz="1200" b="1" i="1" dirty="0" smtClean="0"/>
              <a:t>28 </a:t>
            </a:r>
            <a:r>
              <a:rPr lang="fr-FR" sz="1200" b="1" i="1" dirty="0"/>
              <a:t>ans de lutte quotidienne. Elles ne doivent pas faire oublier les dortoirs communautaires des débuts, les maisons en bois et en terre battue qui furent les premières construites par </a:t>
            </a:r>
            <a:r>
              <a:rPr lang="fr-FR" sz="1200" b="1" i="1" dirty="0" err="1"/>
              <a:t>Akamasoa</a:t>
            </a:r>
            <a:r>
              <a:rPr lang="fr-FR" sz="1200" b="1" i="1" dirty="0"/>
              <a:t>, ni le fait que ce n’est que grâce aux dons et à la solidarité que nous pouvons matériellement continuer de travailler, construire des logements, des écoles, des dispensaires, et venir en aide aux familles les plus défavorisées de Madagascar.</a:t>
            </a:r>
          </a:p>
        </p:txBody>
      </p:sp>
      <p:pic>
        <p:nvPicPr>
          <p:cNvPr id="7" name="Image 6" descr="akamasoa.jpg"/>
          <p:cNvPicPr>
            <a:picLocks noChangeAspect="1"/>
          </p:cNvPicPr>
          <p:nvPr/>
        </p:nvPicPr>
        <p:blipFill>
          <a:blip r:embed="rId2"/>
          <a:stretch>
            <a:fillRect/>
          </a:stretch>
        </p:blipFill>
        <p:spPr>
          <a:xfrm>
            <a:off x="641268" y="728910"/>
            <a:ext cx="5533901" cy="3112819"/>
          </a:xfrm>
          <a:prstGeom prst="rect">
            <a:avLst/>
          </a:prstGeom>
          <a:ln w="28575">
            <a:solidFill>
              <a:schemeClr val="accent1"/>
            </a:solidFill>
          </a:ln>
        </p:spPr>
      </p:pic>
    </p:spTree>
    <p:extLst>
      <p:ext uri="{BB962C8B-B14F-4D97-AF65-F5344CB8AC3E}">
        <p14:creationId xmlns:p14="http://schemas.microsoft.com/office/powerpoint/2010/main" val="2964451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40</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638252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IMPRESSIONS </a:t>
            </a:r>
            <a:r>
              <a:rPr kumimoji="0" lang="fr-FR" altLang="fr-FR" sz="20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des visiteurs à </a:t>
            </a:r>
            <a:r>
              <a:rPr kumimoji="0" lang="fr-FR" altLang="fr-FR" sz="2000" b="1" i="0" u="none" strike="noStrike" cap="none" normalizeH="0" baseline="0" dirty="0" err="1"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Akamasoa</a:t>
            </a:r>
            <a:endParaRPr kumimoji="0" lang="fr-FR" altLang="fr-FR" b="0" i="0" u="none" strike="noStrike" cap="none" normalizeH="0" baseline="0" dirty="0" smtClean="0">
              <a:ln>
                <a:noFill/>
              </a:ln>
              <a:solidFill>
                <a:schemeClr val="tx1"/>
              </a:solidFill>
              <a:effectLst/>
              <a:latin typeface="Arial" panose="020B0604020202020204" pitchFamily="34" charset="0"/>
            </a:endParaRPr>
          </a:p>
        </p:txBody>
      </p:sp>
      <p:sp>
        <p:nvSpPr>
          <p:cNvPr id="6" name="ZoneTexte 5"/>
          <p:cNvSpPr txBox="1"/>
          <p:nvPr/>
        </p:nvSpPr>
        <p:spPr>
          <a:xfrm>
            <a:off x="453477" y="1135900"/>
            <a:ext cx="6085441" cy="8525411"/>
          </a:xfrm>
          <a:prstGeom prst="rect">
            <a:avLst/>
          </a:prstGeom>
          <a:noFill/>
        </p:spPr>
        <p:txBody>
          <a:bodyPr wrap="square" rtlCol="0">
            <a:spAutoFit/>
          </a:bodyPr>
          <a:lstStyle/>
          <a:p>
            <a:pPr marL="182563" indent="-182563" algn="just">
              <a:spcBef>
                <a:spcPts val="300"/>
              </a:spcBef>
              <a:buClr>
                <a:srgbClr val="548DD4"/>
              </a:buClr>
              <a:buFont typeface="Courier New" panose="02070309020205020404" pitchFamily="49" charset="0"/>
              <a:buChar char="o"/>
            </a:pPr>
            <a:r>
              <a:rPr lang="fr-FR" sz="1400" dirty="0"/>
              <a:t>Cela fait 2 ans que je viens régulièrement à Tana, j’ai pu ainsi visiter une partie des œuvres du père Pedro que j’ai eu l’occasion de rencontrer à St Denis de la Réunion. Bon courage avec la grâce de Dieu et  continuez !</a:t>
            </a:r>
          </a:p>
          <a:p>
            <a:pPr marL="182563" indent="-182563" algn="just">
              <a:spcBef>
                <a:spcPts val="300"/>
              </a:spcBef>
              <a:buClr>
                <a:srgbClr val="548DD4"/>
              </a:buClr>
              <a:buFont typeface="Courier New" panose="02070309020205020404" pitchFamily="49" charset="0"/>
              <a:buChar char="o"/>
            </a:pPr>
            <a:r>
              <a:rPr lang="fr-FR" sz="1400" dirty="0"/>
              <a:t>Que la source infinie d’Amour, de joie et de créativité continue à vous inspirer pour permettre à cette association de perdurer. Beaucoup de gratitude pour tout ce qui existe déjà, nous vous souhaitons beaucoup de courage ainsi qu’à tous ceux qui vous accompagnent. </a:t>
            </a:r>
          </a:p>
          <a:p>
            <a:pPr marL="182563" indent="-182563" algn="just">
              <a:spcBef>
                <a:spcPts val="300"/>
              </a:spcBef>
              <a:buClr>
                <a:srgbClr val="548DD4"/>
              </a:buClr>
              <a:buFont typeface="Courier New" panose="02070309020205020404" pitchFamily="49" charset="0"/>
              <a:buChar char="o"/>
            </a:pPr>
            <a:r>
              <a:rPr lang="fr-FR" sz="1400" dirty="0"/>
              <a:t>De passage à Madagascar, nous avons entendu parler de l’œuvre du père Pedro, et nous sommes heureux de pouvoir participer un tout petit peu en apportant quelques habits et dons.</a:t>
            </a:r>
          </a:p>
          <a:p>
            <a:pPr marL="182563" indent="-182563" algn="just">
              <a:spcBef>
                <a:spcPts val="300"/>
              </a:spcBef>
              <a:buClr>
                <a:srgbClr val="548DD4"/>
              </a:buClr>
              <a:buFont typeface="Courier New" panose="02070309020205020404" pitchFamily="49" charset="0"/>
              <a:buChar char="o"/>
            </a:pPr>
            <a:r>
              <a:rPr lang="fr-FR" sz="1400" dirty="0"/>
              <a:t>Nous avons vécu une rencontre très touchante avec la population et les enfants dans les classes. Merci au père Pedro de nous avoir accueillis. Merci aussi pour le moment magique de la messe du dimanche.</a:t>
            </a:r>
          </a:p>
          <a:p>
            <a:pPr marL="182563" indent="-182563" algn="just">
              <a:spcBef>
                <a:spcPts val="300"/>
              </a:spcBef>
              <a:buClr>
                <a:srgbClr val="548DD4"/>
              </a:buClr>
              <a:buFont typeface="Courier New" panose="02070309020205020404" pitchFamily="49" charset="0"/>
              <a:buChar char="o"/>
            </a:pPr>
            <a:r>
              <a:rPr lang="fr-FR" sz="1400" dirty="0"/>
              <a:t>Nous sommes 2 français en découverte de Madagascar et sommes très impressionnés  par le travail réalisé par le père Pedro et son équipe et encore plus par le courage et la volonté des personnes désireuses de s’en sortir.</a:t>
            </a:r>
          </a:p>
          <a:p>
            <a:pPr marL="182563" indent="-182563" algn="just">
              <a:spcBef>
                <a:spcPts val="300"/>
              </a:spcBef>
              <a:buClr>
                <a:srgbClr val="548DD4"/>
              </a:buClr>
              <a:buFont typeface="Courier New" panose="02070309020205020404" pitchFamily="49" charset="0"/>
              <a:buChar char="o"/>
            </a:pPr>
            <a:r>
              <a:rPr lang="fr-FR" sz="1400" dirty="0"/>
              <a:t>Nous sommes des vacanciers réunionnais et nous vous laissons un message imprévu mais rempli d’émotion, ce que vous faites ici est vraiment admirable.</a:t>
            </a:r>
          </a:p>
          <a:p>
            <a:pPr marL="182563" indent="-182563" algn="just">
              <a:spcBef>
                <a:spcPts val="300"/>
              </a:spcBef>
              <a:buClr>
                <a:srgbClr val="548DD4"/>
              </a:buClr>
              <a:buFont typeface="Courier New" panose="02070309020205020404" pitchFamily="49" charset="0"/>
              <a:buChar char="o"/>
            </a:pPr>
            <a:r>
              <a:rPr lang="fr-FR" sz="1400" dirty="0"/>
              <a:t>MERCI n’est pas un mot suffisant fort pour parler de votre force et de votre courage.</a:t>
            </a:r>
          </a:p>
          <a:p>
            <a:pPr marL="182563" indent="-182563" algn="just">
              <a:spcBef>
                <a:spcPts val="300"/>
              </a:spcBef>
              <a:buClr>
                <a:srgbClr val="548DD4"/>
              </a:buClr>
              <a:buFont typeface="Courier New" panose="02070309020205020404" pitchFamily="49" charset="0"/>
              <a:buChar char="o"/>
            </a:pPr>
            <a:r>
              <a:rPr lang="fr-FR" sz="1400" dirty="0"/>
              <a:t>Nous sommes un groupe de 43 mahorais. Nous avons découvert un endroit plein d’amour et qui fait bien réfléchir. On espère que de ces 43 graines plantées aujourd’hui naitront de beaux arbres. Merci pour tout, votre accueil et vos sourires. A bientôt.</a:t>
            </a:r>
          </a:p>
          <a:p>
            <a:pPr marL="182563" indent="-182563" algn="just">
              <a:spcBef>
                <a:spcPts val="300"/>
              </a:spcBef>
              <a:buClr>
                <a:srgbClr val="548DD4"/>
              </a:buClr>
              <a:buFont typeface="Courier New" panose="02070309020205020404" pitchFamily="49" charset="0"/>
              <a:buChar char="o"/>
            </a:pPr>
            <a:r>
              <a:rPr lang="fr-FR" sz="1400" dirty="0"/>
              <a:t>Très belle initiative que de vouloir sauver les enfants qui sont l’avenir d’un pays et l’avenir du monde. CONTINUER, c’est le mot important.</a:t>
            </a:r>
          </a:p>
          <a:p>
            <a:pPr marL="182563" indent="-182563" algn="just">
              <a:spcBef>
                <a:spcPts val="300"/>
              </a:spcBef>
              <a:buClr>
                <a:srgbClr val="548DD4"/>
              </a:buClr>
              <a:buFont typeface="Courier New" panose="02070309020205020404" pitchFamily="49" charset="0"/>
              <a:buChar char="o"/>
            </a:pPr>
            <a:r>
              <a:rPr lang="fr-FR" sz="1400" dirty="0"/>
              <a:t>Quelle joie de voir tous ces enfants heureux et sourire. Merci à tous ceux qui sont là pour eux. C’est formidable ce que vous faites. Que Dieu vous bénisse.</a:t>
            </a:r>
          </a:p>
          <a:p>
            <a:pPr marL="182563" indent="-182563" algn="just">
              <a:spcBef>
                <a:spcPts val="300"/>
              </a:spcBef>
              <a:buClr>
                <a:srgbClr val="548DD4"/>
              </a:buClr>
              <a:buFont typeface="Courier New" panose="02070309020205020404" pitchFamily="49" charset="0"/>
              <a:buChar char="o"/>
            </a:pPr>
            <a:r>
              <a:rPr lang="fr-FR" sz="1400" dirty="0"/>
              <a:t>Nous avons visité les sites d’</a:t>
            </a:r>
            <a:r>
              <a:rPr lang="fr-FR" sz="1400" dirty="0" err="1"/>
              <a:t>Akamasoa</a:t>
            </a:r>
            <a:r>
              <a:rPr lang="fr-FR" sz="1400" dirty="0"/>
              <a:t>. Il règne sur ces lieux du calme et de la sérénité et nous avons ressenti beaucoup d’émotion. Toutes nos félicitations pour le travail accompli par tous.</a:t>
            </a:r>
          </a:p>
          <a:p>
            <a:pPr marL="182563" indent="-182563" algn="just">
              <a:spcBef>
                <a:spcPts val="300"/>
              </a:spcBef>
              <a:buClr>
                <a:srgbClr val="548DD4"/>
              </a:buClr>
              <a:buFont typeface="Courier New" panose="02070309020205020404" pitchFamily="49" charset="0"/>
              <a:buChar char="o"/>
            </a:pPr>
            <a:r>
              <a:rPr lang="fr-FR" sz="1400" dirty="0"/>
              <a:t>Nous sommes heureux d’avoir assisté à la messe du dimanche, en présence du père Pedro et de tous les fidèles, ce fut grand moment de partage pour nous tous. Nous apportons des médicaments, des stylos pour les enfants. Vous avez témoigné de ce que vous vivez. Nous savons ce que vous faites. A notre tour de témoigner. Merci pour ces rencontres qui nous ont beaucoup touchés</a:t>
            </a:r>
            <a:r>
              <a:rPr lang="fr-FR" sz="1400" dirty="0" smtClean="0"/>
              <a:t>.</a:t>
            </a:r>
            <a:endParaRPr lang="fr-FR" sz="1400" dirty="0"/>
          </a:p>
        </p:txBody>
      </p:sp>
    </p:spTree>
    <p:extLst>
      <p:ext uri="{BB962C8B-B14F-4D97-AF65-F5344CB8AC3E}">
        <p14:creationId xmlns:p14="http://schemas.microsoft.com/office/powerpoint/2010/main" val="1988230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41</a:t>
            </a:fld>
            <a:endParaRPr lang="fr-FR"/>
          </a:p>
        </p:txBody>
      </p:sp>
      <p:sp>
        <p:nvSpPr>
          <p:cNvPr id="6" name="ZoneTexte 5"/>
          <p:cNvSpPr txBox="1"/>
          <p:nvPr/>
        </p:nvSpPr>
        <p:spPr>
          <a:xfrm>
            <a:off x="454025" y="321646"/>
            <a:ext cx="6085441" cy="9348713"/>
          </a:xfrm>
          <a:prstGeom prst="rect">
            <a:avLst/>
          </a:prstGeom>
          <a:noFill/>
        </p:spPr>
        <p:txBody>
          <a:bodyPr wrap="square" rtlCol="0">
            <a:spAutoFit/>
          </a:bodyPr>
          <a:lstStyle/>
          <a:p>
            <a:pPr marL="182563" indent="-182563" algn="just">
              <a:spcBef>
                <a:spcPts val="300"/>
              </a:spcBef>
              <a:buClr>
                <a:srgbClr val="548DD4"/>
              </a:buClr>
              <a:buFont typeface="Courier New" panose="02070309020205020404" pitchFamily="49" charset="0"/>
              <a:buChar char="o"/>
            </a:pPr>
            <a:r>
              <a:rPr lang="fr-FR" sz="1400" dirty="0"/>
              <a:t>Je suis heureuse de découvrir ce lieu et </a:t>
            </a:r>
            <a:r>
              <a:rPr lang="fr-FR" sz="1400" dirty="0" err="1"/>
              <a:t>Akamasoa</a:t>
            </a:r>
            <a:r>
              <a:rPr lang="fr-FR" sz="1400" dirty="0"/>
              <a:t> que nous avons souvent vu dans divers reportages, je suis assez admirative de tout ce que vous avez entrepris pour aider la population malgache. BRAVO.</a:t>
            </a:r>
          </a:p>
          <a:p>
            <a:pPr marL="182563" indent="-182563" algn="just">
              <a:spcBef>
                <a:spcPts val="300"/>
              </a:spcBef>
              <a:buClr>
                <a:srgbClr val="548DD4"/>
              </a:buClr>
              <a:buFont typeface="Courier New" panose="02070309020205020404" pitchFamily="49" charset="0"/>
              <a:buChar char="o"/>
            </a:pPr>
            <a:r>
              <a:rPr lang="fr-FR" sz="1400" dirty="0"/>
              <a:t>Très heureux de découvrir ce beau centre de l’Association du père Pedro. je ne voulais pas rentrer en France sans venir vous encourager, vous et </a:t>
            </a:r>
            <a:r>
              <a:rPr lang="fr-FR" sz="1400" dirty="0" smtClean="0"/>
              <a:t>vos collaborateurs</a:t>
            </a:r>
            <a:r>
              <a:rPr lang="fr-FR" sz="1400" dirty="0"/>
              <a:t>. Félicitations et de tout cœur avec vous.</a:t>
            </a:r>
          </a:p>
          <a:p>
            <a:pPr marL="182563" indent="-182563" algn="just">
              <a:spcBef>
                <a:spcPts val="300"/>
              </a:spcBef>
              <a:buClr>
                <a:srgbClr val="548DD4"/>
              </a:buClr>
              <a:buFont typeface="Courier New" panose="02070309020205020404" pitchFamily="49" charset="0"/>
              <a:buChar char="o"/>
            </a:pPr>
            <a:r>
              <a:rPr lang="fr-FR" sz="1400" dirty="0"/>
              <a:t>Après un long périple à Madagascar, nous ne pouvions pas repartir sans passer par chez vous </a:t>
            </a:r>
            <a:r>
              <a:rPr lang="fr-FR" sz="1400" dirty="0" smtClean="0"/>
              <a:t>! Nous </a:t>
            </a:r>
            <a:r>
              <a:rPr lang="fr-FR" sz="1400" dirty="0"/>
              <a:t>avions entendu parler de votre association mais être là avec vous et les enfants pendant leur repas nous a permis de réaliser le travail gigantesque fourni pour le bien de chacun au quotidien. Longue vie à tous.</a:t>
            </a:r>
          </a:p>
          <a:p>
            <a:pPr marL="182563" indent="-182563" algn="just">
              <a:spcBef>
                <a:spcPts val="300"/>
              </a:spcBef>
              <a:buClr>
                <a:srgbClr val="548DD4"/>
              </a:buClr>
              <a:buFont typeface="Courier New" panose="02070309020205020404" pitchFamily="49" charset="0"/>
              <a:buChar char="o"/>
            </a:pPr>
            <a:r>
              <a:rPr lang="fr-FR" sz="1400" dirty="0"/>
              <a:t>Je suis profondément bouleversé par la dignité du père Pedro et de son armée d’Insurgés </a:t>
            </a:r>
            <a:r>
              <a:rPr lang="fr-FR" sz="1400" dirty="0" smtClean="0"/>
              <a:t>! Bravo </a:t>
            </a:r>
            <a:r>
              <a:rPr lang="fr-FR" sz="1400" dirty="0"/>
              <a:t>pour ce formidable projet, qui aide très concrètement les plus démunis. Tous nos  encouragements sont avec vous et nous essayerons de vous aider de France.</a:t>
            </a:r>
          </a:p>
          <a:p>
            <a:pPr marL="182563" indent="-182563" algn="just">
              <a:spcBef>
                <a:spcPts val="300"/>
              </a:spcBef>
              <a:buClr>
                <a:srgbClr val="548DD4"/>
              </a:buClr>
              <a:buFont typeface="Courier New" panose="02070309020205020404" pitchFamily="49" charset="0"/>
              <a:buChar char="o"/>
            </a:pPr>
            <a:r>
              <a:rPr lang="fr-FR" sz="1400" dirty="0"/>
              <a:t>Chapeau à vous </a:t>
            </a:r>
            <a:r>
              <a:rPr lang="fr-FR" sz="1400" dirty="0" smtClean="0"/>
              <a:t>père </a:t>
            </a:r>
            <a:r>
              <a:rPr lang="fr-FR" sz="1400" dirty="0"/>
              <a:t>Pedro ! Pour votre dévouement et pour redonner de la chance aux pauvres de ce pays. Nous vous souhaitons plein de succès dans vos futurs projets pour que ce lieu reste agréable à vivre. Je ne manquerai pas de suivre l’actualité de votre association sur le site. Merci.</a:t>
            </a:r>
          </a:p>
          <a:p>
            <a:pPr marL="182563" indent="-182563" algn="just">
              <a:spcBef>
                <a:spcPts val="300"/>
              </a:spcBef>
              <a:buClr>
                <a:srgbClr val="548DD4"/>
              </a:buClr>
              <a:buFont typeface="Courier New" panose="02070309020205020404" pitchFamily="49" charset="0"/>
              <a:buChar char="o"/>
            </a:pPr>
            <a:r>
              <a:rPr lang="fr-FR" sz="1400" dirty="0"/>
              <a:t>Merci de nous avoir consacré du temps, bien que vous soyez tous très occupés. Nous espérons suivre votre exemple très bientôt. Père Pedro, vous êtes une formidable source d’inspiration pour les générations actuelles et futures</a:t>
            </a:r>
            <a:r>
              <a:rPr lang="fr-FR" sz="1400" dirty="0" smtClean="0"/>
              <a:t>.</a:t>
            </a:r>
          </a:p>
          <a:p>
            <a:pPr marL="182563" indent="-182563" algn="just">
              <a:spcBef>
                <a:spcPts val="300"/>
              </a:spcBef>
              <a:buClr>
                <a:srgbClr val="548DD4"/>
              </a:buClr>
              <a:buFont typeface="Courier New" panose="02070309020205020404" pitchFamily="49" charset="0"/>
              <a:buChar char="o"/>
            </a:pPr>
            <a:r>
              <a:rPr lang="fr-FR" sz="1400" dirty="0" smtClean="0"/>
              <a:t>Merci </a:t>
            </a:r>
            <a:r>
              <a:rPr lang="fr-FR" sz="1400" dirty="0"/>
              <a:t>pour la bienveuillance que vous apportez dans ce monde !</a:t>
            </a:r>
          </a:p>
          <a:p>
            <a:pPr marL="182563" indent="-182563" algn="just">
              <a:spcBef>
                <a:spcPts val="300"/>
              </a:spcBef>
              <a:buClr>
                <a:srgbClr val="548DD4"/>
              </a:buClr>
              <a:buFont typeface="Courier New" panose="02070309020205020404" pitchFamily="49" charset="0"/>
              <a:buChar char="o"/>
            </a:pPr>
            <a:r>
              <a:rPr lang="fr-FR" sz="1400" dirty="0"/>
              <a:t>De passage à Madagascar, je souhaitais mettre une image, des mots, un ressenti sur votre action. J’aurais  aimé vous rencontrer, dialoguer, échanger, peut être une prochaine fois. Merci pour l’humanité de votre œuvre, elle prouve que les choses sont possibles.</a:t>
            </a:r>
          </a:p>
          <a:p>
            <a:pPr marL="182563" indent="-182563" algn="just">
              <a:spcBef>
                <a:spcPts val="300"/>
              </a:spcBef>
              <a:buClr>
                <a:srgbClr val="548DD4"/>
              </a:buClr>
              <a:buFont typeface="Courier New" panose="02070309020205020404" pitchFamily="49" charset="0"/>
              <a:buChar char="o"/>
            </a:pPr>
            <a:r>
              <a:rPr lang="fr-FR" sz="1400" dirty="0"/>
              <a:t>Nous sommes touchées par votre travail, votre cœur et votre compassion. Vous êtes tellement source d’inspiration pour les personnes qui vous entourent et également une bénédiction. Merci pour ce que vous faites pour notre pays et pour notre peuple. Que Dieu continue à vous bénir abondamment  et vous donne de la force pour ce qui reste à venir.</a:t>
            </a:r>
          </a:p>
          <a:p>
            <a:pPr marL="182563" indent="-182563" algn="just">
              <a:spcBef>
                <a:spcPts val="300"/>
              </a:spcBef>
              <a:buClr>
                <a:srgbClr val="548DD4"/>
              </a:buClr>
              <a:buFont typeface="Courier New" panose="02070309020205020404" pitchFamily="49" charset="0"/>
              <a:buChar char="o"/>
            </a:pPr>
            <a:r>
              <a:rPr lang="fr-FR" sz="1400" dirty="0"/>
              <a:t>Que d’émotions dans ce lieu si intense et si chaleureux. Merci à toute l’équipe pour votre œuvre magnifique aux services des oubliés de la planète. Avec toute notre considération et notre respect.</a:t>
            </a:r>
          </a:p>
          <a:p>
            <a:pPr marL="182563" indent="-182563" algn="just">
              <a:spcBef>
                <a:spcPts val="300"/>
              </a:spcBef>
              <a:buClr>
                <a:srgbClr val="548DD4"/>
              </a:buClr>
              <a:buFont typeface="Courier New" panose="02070309020205020404" pitchFamily="49" charset="0"/>
              <a:buChar char="o"/>
            </a:pPr>
            <a:r>
              <a:rPr lang="fr-FR" sz="1400" dirty="0"/>
              <a:t>Je suis très heureux d’avoir eu la chance de visiter ce merveilleux lieu d’espoir. Vous avez touché mon cœur et cela me permet de croire que l’humanité peut choisir l’amour. J’ai vu dans les personnes croisées des sourires et une lumière d’espoir dans leurs yeux. Nous connaissions de réputation l’œuvre du père Pedro mais la réalité découverte lors de cette visite dépasse tout ce que l’on a pu imaginer.</a:t>
            </a:r>
          </a:p>
        </p:txBody>
      </p:sp>
    </p:spTree>
    <p:extLst>
      <p:ext uri="{BB962C8B-B14F-4D97-AF65-F5344CB8AC3E}">
        <p14:creationId xmlns:p14="http://schemas.microsoft.com/office/powerpoint/2010/main" val="38682737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2" name="Rectangle 93"/>
          <p:cNvSpPr>
            <a:spLocks noChangeArrowheads="1"/>
          </p:cNvSpPr>
          <p:nvPr/>
        </p:nvSpPr>
        <p:spPr bwMode="auto">
          <a:xfrm>
            <a:off x="473845" y="419209"/>
            <a:ext cx="5896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CONCLUSION</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4" name="ZoneTexte 3"/>
          <p:cNvSpPr txBox="1"/>
          <p:nvPr/>
        </p:nvSpPr>
        <p:spPr>
          <a:xfrm>
            <a:off x="549275" y="944724"/>
            <a:ext cx="6085441" cy="8171468"/>
          </a:xfrm>
          <a:prstGeom prst="rect">
            <a:avLst/>
          </a:prstGeom>
          <a:noFill/>
        </p:spPr>
        <p:txBody>
          <a:bodyPr wrap="square" rtlCol="0">
            <a:spAutoFit/>
          </a:bodyPr>
          <a:lstStyle/>
          <a:p>
            <a:pPr algn="just">
              <a:spcBef>
                <a:spcPts val="600"/>
              </a:spcBef>
            </a:pPr>
            <a:r>
              <a:rPr lang="fr-FR" sz="1200" b="1" dirty="0" smtClean="0"/>
              <a:t>Nous entrons </a:t>
            </a:r>
            <a:r>
              <a:rPr lang="fr-FR" sz="1200" b="1" dirty="0"/>
              <a:t>dans la </a:t>
            </a:r>
            <a:r>
              <a:rPr lang="fr-FR" sz="1200" b="1" dirty="0" smtClean="0"/>
              <a:t>29</a:t>
            </a:r>
            <a:r>
              <a:rPr lang="fr-FR" sz="1200" b="1" baseline="30000" dirty="0" smtClean="0"/>
              <a:t>ème</a:t>
            </a:r>
            <a:r>
              <a:rPr lang="fr-FR" sz="1200" b="1" dirty="0" smtClean="0"/>
              <a:t> année de lutte contre </a:t>
            </a:r>
            <a:r>
              <a:rPr lang="fr-FR" sz="1200" b="1" dirty="0"/>
              <a:t>la pauvreté à </a:t>
            </a:r>
            <a:r>
              <a:rPr lang="fr-FR" sz="1200" b="1" dirty="0" err="1"/>
              <a:t>Akamasoa</a:t>
            </a:r>
            <a:r>
              <a:rPr lang="fr-FR" sz="1200" b="1" dirty="0"/>
              <a:t> </a:t>
            </a:r>
            <a:r>
              <a:rPr lang="fr-FR" sz="1200" b="1" dirty="0" smtClean="0"/>
              <a:t>et </a:t>
            </a:r>
            <a:r>
              <a:rPr lang="fr-FR" sz="1200" b="1" dirty="0"/>
              <a:t>nous sommes toujours </a:t>
            </a:r>
            <a:r>
              <a:rPr lang="fr-FR" sz="1200" b="1" dirty="0" smtClean="0"/>
              <a:t>aussi décidés et déterminés à </a:t>
            </a:r>
            <a:r>
              <a:rPr lang="fr-FR" sz="1200" b="1" dirty="0"/>
              <a:t>faire reculer </a:t>
            </a:r>
            <a:r>
              <a:rPr lang="fr-FR" sz="1200" b="1" dirty="0" smtClean="0"/>
              <a:t>cette </a:t>
            </a:r>
            <a:r>
              <a:rPr lang="fr-FR" sz="1200" b="1" dirty="0"/>
              <a:t>pauvreté  </a:t>
            </a:r>
            <a:r>
              <a:rPr lang="fr-FR" sz="1200" b="1" dirty="0" smtClean="0"/>
              <a:t>comme </a:t>
            </a:r>
            <a:r>
              <a:rPr lang="fr-FR" sz="1200" b="1" dirty="0"/>
              <a:t>au début </a:t>
            </a:r>
            <a:r>
              <a:rPr lang="fr-FR" sz="1200" b="1" dirty="0" smtClean="0"/>
              <a:t>de </a:t>
            </a:r>
            <a:r>
              <a:rPr lang="fr-FR" sz="1200" b="1" dirty="0"/>
              <a:t>notre aventure </a:t>
            </a:r>
            <a:r>
              <a:rPr lang="fr-FR" sz="1200" b="1" dirty="0" smtClean="0"/>
              <a:t>en 1989</a:t>
            </a:r>
            <a:r>
              <a:rPr lang="fr-FR" sz="1200" b="1" dirty="0"/>
              <a:t>. </a:t>
            </a:r>
            <a:r>
              <a:rPr lang="fr-FR" sz="1200" dirty="0" smtClean="0"/>
              <a:t>Mais nous verrons les </a:t>
            </a:r>
            <a:r>
              <a:rPr lang="fr-FR" sz="1200" dirty="0"/>
              <a:t>fruits </a:t>
            </a:r>
            <a:r>
              <a:rPr lang="fr-FR" sz="1200" dirty="0" smtClean="0"/>
              <a:t>de tout notre travail avec les prochaines </a:t>
            </a:r>
            <a:r>
              <a:rPr lang="fr-FR" sz="1200" dirty="0"/>
              <a:t>générations. Nous, qui avons </a:t>
            </a:r>
            <a:r>
              <a:rPr lang="fr-FR" sz="1200" dirty="0" smtClean="0"/>
              <a:t>commencé </a:t>
            </a:r>
            <a:r>
              <a:rPr lang="fr-FR" sz="1200" dirty="0"/>
              <a:t>ce </a:t>
            </a:r>
            <a:r>
              <a:rPr lang="fr-FR" sz="1200" dirty="0" smtClean="0"/>
              <a:t>mouvement </a:t>
            </a:r>
            <a:r>
              <a:rPr lang="fr-FR" sz="1200" dirty="0"/>
              <a:t>de solidarité, de fraternité </a:t>
            </a:r>
            <a:r>
              <a:rPr lang="fr-FR" sz="1200" dirty="0" smtClean="0"/>
              <a:t>et </a:t>
            </a:r>
            <a:r>
              <a:rPr lang="fr-FR" sz="1200" dirty="0"/>
              <a:t>de </a:t>
            </a:r>
            <a:r>
              <a:rPr lang="fr-FR" sz="1200" dirty="0" smtClean="0"/>
              <a:t>partage, nous continuerons </a:t>
            </a:r>
            <a:r>
              <a:rPr lang="fr-FR" sz="1200" dirty="0"/>
              <a:t>notre combat jusqu’au </a:t>
            </a:r>
            <a:r>
              <a:rPr lang="fr-FR" sz="1200" dirty="0" smtClean="0"/>
              <a:t>bout, </a:t>
            </a:r>
            <a:r>
              <a:rPr lang="fr-FR" sz="1200" dirty="0"/>
              <a:t>avec la force et la grâce de Dieu.</a:t>
            </a:r>
          </a:p>
          <a:p>
            <a:pPr algn="just">
              <a:spcBef>
                <a:spcPts val="600"/>
              </a:spcBef>
            </a:pPr>
            <a:r>
              <a:rPr lang="fr-FR" sz="1200" dirty="0"/>
              <a:t>Nous devrons encore traverser </a:t>
            </a:r>
            <a:r>
              <a:rPr lang="fr-FR" sz="1200" dirty="0" smtClean="0"/>
              <a:t>beaucoup de </a:t>
            </a:r>
            <a:r>
              <a:rPr lang="fr-FR" sz="1200" dirty="0"/>
              <a:t>difficultés, puisque nous sommes </a:t>
            </a:r>
            <a:r>
              <a:rPr lang="fr-FR" sz="1200" dirty="0" smtClean="0"/>
              <a:t>toujours dans </a:t>
            </a:r>
            <a:r>
              <a:rPr lang="fr-FR" sz="1200" dirty="0"/>
              <a:t>un </a:t>
            </a:r>
            <a:r>
              <a:rPr lang="fr-FR" sz="1200" dirty="0" smtClean="0"/>
              <a:t>grand désert où nous </a:t>
            </a:r>
            <a:r>
              <a:rPr lang="fr-FR" sz="1200" dirty="0"/>
              <a:t>ne voyons </a:t>
            </a:r>
            <a:r>
              <a:rPr lang="fr-FR" sz="1200" dirty="0" smtClean="0"/>
              <a:t>toujours pas d’éclaircie à l’horizon, ni de verdure</a:t>
            </a:r>
            <a:r>
              <a:rPr lang="fr-FR" sz="1200" dirty="0"/>
              <a:t>, </a:t>
            </a:r>
            <a:r>
              <a:rPr lang="fr-FR" sz="1200" dirty="0" smtClean="0"/>
              <a:t>qui </a:t>
            </a:r>
            <a:r>
              <a:rPr lang="fr-FR" sz="1200" dirty="0"/>
              <a:t>nous  </a:t>
            </a:r>
            <a:r>
              <a:rPr lang="fr-FR" sz="1200" dirty="0" smtClean="0"/>
              <a:t>feraient </a:t>
            </a:r>
            <a:r>
              <a:rPr lang="fr-FR" sz="1200" dirty="0"/>
              <a:t>croire que nous sommes </a:t>
            </a:r>
            <a:r>
              <a:rPr lang="fr-FR" sz="1200" dirty="0" smtClean="0"/>
              <a:t>en </a:t>
            </a:r>
            <a:r>
              <a:rPr lang="fr-FR" sz="1200" dirty="0"/>
              <a:t>train </a:t>
            </a:r>
            <a:r>
              <a:rPr lang="fr-FR" sz="1200" dirty="0" smtClean="0"/>
              <a:t>d’en sortir. Cela a tué déjà </a:t>
            </a:r>
            <a:r>
              <a:rPr lang="fr-FR" sz="1200" dirty="0"/>
              <a:t>trop </a:t>
            </a:r>
            <a:r>
              <a:rPr lang="fr-FR" sz="1200" dirty="0" smtClean="0"/>
              <a:t>d’enfants </a:t>
            </a:r>
            <a:r>
              <a:rPr lang="fr-FR" sz="1200" dirty="0"/>
              <a:t>et </a:t>
            </a:r>
            <a:r>
              <a:rPr lang="fr-FR" sz="1200" dirty="0" smtClean="0"/>
              <a:t>de personnes innocentes</a:t>
            </a:r>
            <a:r>
              <a:rPr lang="fr-FR" sz="1200" dirty="0"/>
              <a:t>. Nous </a:t>
            </a:r>
            <a:r>
              <a:rPr lang="fr-FR" sz="1200" dirty="0" smtClean="0"/>
              <a:t>continuerons inlassablement à donner </a:t>
            </a:r>
            <a:r>
              <a:rPr lang="fr-FR" sz="1200" dirty="0"/>
              <a:t>l’exemple à nos </a:t>
            </a:r>
            <a:r>
              <a:rPr lang="fr-FR" sz="1200" dirty="0" smtClean="0"/>
              <a:t>jeunes </a:t>
            </a:r>
            <a:r>
              <a:rPr lang="fr-FR" sz="1200" dirty="0"/>
              <a:t>et à nos enfants. </a:t>
            </a:r>
            <a:endParaRPr lang="fr-FR" sz="1200" dirty="0" smtClean="0"/>
          </a:p>
          <a:p>
            <a:pPr algn="just">
              <a:spcBef>
                <a:spcPts val="600"/>
              </a:spcBef>
            </a:pPr>
            <a:r>
              <a:rPr lang="fr-FR" sz="1200" dirty="0" smtClean="0"/>
              <a:t>Nous  </a:t>
            </a:r>
            <a:r>
              <a:rPr lang="fr-FR" sz="1200" dirty="0"/>
              <a:t>savons que </a:t>
            </a:r>
            <a:r>
              <a:rPr lang="fr-FR" sz="1200" dirty="0" smtClean="0"/>
              <a:t>l’hypocrisie </a:t>
            </a:r>
            <a:r>
              <a:rPr lang="fr-FR" sz="1200" dirty="0"/>
              <a:t>et le mensonge </a:t>
            </a:r>
            <a:r>
              <a:rPr lang="fr-FR" sz="1200" dirty="0" smtClean="0"/>
              <a:t>sont </a:t>
            </a:r>
            <a:r>
              <a:rPr lang="fr-FR" sz="1200" dirty="0"/>
              <a:t>les armes de spéculateurs </a:t>
            </a:r>
            <a:r>
              <a:rPr lang="fr-FR" sz="1200" dirty="0" smtClean="0"/>
              <a:t>et de </a:t>
            </a:r>
            <a:r>
              <a:rPr lang="fr-FR" sz="1200" dirty="0"/>
              <a:t>profiteurs de tout genre, qui veulent seulement </a:t>
            </a:r>
            <a:r>
              <a:rPr lang="fr-FR" sz="1200" dirty="0" smtClean="0"/>
              <a:t>gagner </a:t>
            </a:r>
            <a:r>
              <a:rPr lang="fr-FR" sz="1200" dirty="0"/>
              <a:t>plus d’argent </a:t>
            </a:r>
            <a:r>
              <a:rPr lang="fr-FR" sz="1200" dirty="0" smtClean="0"/>
              <a:t>dans </a:t>
            </a:r>
            <a:r>
              <a:rPr lang="fr-FR" sz="1200" dirty="0"/>
              <a:t>le temps le plus court possible. Ces personnes </a:t>
            </a:r>
            <a:r>
              <a:rPr lang="fr-FR" sz="1200" dirty="0" smtClean="0"/>
              <a:t>font </a:t>
            </a:r>
            <a:r>
              <a:rPr lang="fr-FR" sz="1200" dirty="0"/>
              <a:t>courir </a:t>
            </a:r>
            <a:r>
              <a:rPr lang="fr-FR" sz="1200" dirty="0" smtClean="0"/>
              <a:t>notre Humanité </a:t>
            </a:r>
            <a:r>
              <a:rPr lang="fr-FR" sz="1200" dirty="0"/>
              <a:t>dans le précipice. </a:t>
            </a:r>
            <a:r>
              <a:rPr lang="fr-FR" sz="1200" dirty="0" smtClean="0"/>
              <a:t>Heureusement, il </a:t>
            </a:r>
            <a:r>
              <a:rPr lang="fr-FR" sz="1200" dirty="0"/>
              <a:t>y a partout dans le monde </a:t>
            </a:r>
            <a:r>
              <a:rPr lang="fr-FR" sz="1200" dirty="0" smtClean="0"/>
              <a:t>des </a:t>
            </a:r>
            <a:r>
              <a:rPr lang="fr-FR" sz="1200" dirty="0"/>
              <a:t>jeunes et des </a:t>
            </a:r>
            <a:r>
              <a:rPr lang="fr-FR" sz="1200" dirty="0" smtClean="0"/>
              <a:t>adultes </a:t>
            </a:r>
            <a:r>
              <a:rPr lang="fr-FR" sz="1200" dirty="0"/>
              <a:t>prêts à donner leur vie </a:t>
            </a:r>
            <a:r>
              <a:rPr lang="fr-FR" sz="1200" dirty="0" smtClean="0"/>
              <a:t>pour montrer </a:t>
            </a:r>
            <a:r>
              <a:rPr lang="fr-FR" sz="1200" dirty="0"/>
              <a:t>qu’un autre chemin </a:t>
            </a:r>
            <a:r>
              <a:rPr lang="fr-FR" sz="1200" dirty="0" smtClean="0"/>
              <a:t>plus juste </a:t>
            </a:r>
            <a:r>
              <a:rPr lang="fr-FR" sz="1200" dirty="0"/>
              <a:t>et plus sobre </a:t>
            </a:r>
            <a:r>
              <a:rPr lang="fr-FR" sz="1200" dirty="0" smtClean="0"/>
              <a:t>est possible, </a:t>
            </a:r>
            <a:r>
              <a:rPr lang="fr-FR" sz="1200" dirty="0"/>
              <a:t>quand nous mettons l’homme au centre de </a:t>
            </a:r>
            <a:r>
              <a:rPr lang="fr-FR" sz="1200" dirty="0" smtClean="0"/>
              <a:t>l’économie</a:t>
            </a:r>
            <a:r>
              <a:rPr lang="fr-FR" sz="1200" dirty="0"/>
              <a:t>, de la politique et de toutes nos actions. Pour le </a:t>
            </a:r>
            <a:r>
              <a:rPr lang="fr-FR" sz="1200" dirty="0" smtClean="0"/>
              <a:t>moment </a:t>
            </a:r>
            <a:r>
              <a:rPr lang="fr-FR" sz="1200" dirty="0"/>
              <a:t>la plus </a:t>
            </a:r>
            <a:r>
              <a:rPr lang="fr-FR" sz="1200" dirty="0" smtClean="0"/>
              <a:t>grande </a:t>
            </a:r>
            <a:r>
              <a:rPr lang="fr-FR" sz="1200" dirty="0"/>
              <a:t>partie de la population malagasy vit dans </a:t>
            </a:r>
            <a:r>
              <a:rPr lang="fr-FR" sz="1200" dirty="0" smtClean="0"/>
              <a:t>une profonde déception. </a:t>
            </a:r>
            <a:r>
              <a:rPr lang="fr-FR" sz="1200" dirty="0"/>
              <a:t>Les gens </a:t>
            </a:r>
            <a:r>
              <a:rPr lang="fr-FR" sz="1200" dirty="0" smtClean="0"/>
              <a:t>n</a:t>
            </a:r>
            <a:r>
              <a:rPr lang="fr-FR" sz="1200" dirty="0"/>
              <a:t>e</a:t>
            </a:r>
            <a:r>
              <a:rPr lang="fr-FR" sz="1200" dirty="0" smtClean="0"/>
              <a:t> croient </a:t>
            </a:r>
            <a:r>
              <a:rPr lang="fr-FR" sz="1200" dirty="0"/>
              <a:t>plus </a:t>
            </a:r>
            <a:r>
              <a:rPr lang="fr-FR" sz="1200" dirty="0" smtClean="0"/>
              <a:t>en rien </a:t>
            </a:r>
            <a:r>
              <a:rPr lang="fr-FR" sz="1200" dirty="0"/>
              <a:t>et se méfient </a:t>
            </a:r>
            <a:r>
              <a:rPr lang="fr-FR" sz="1200" dirty="0" smtClean="0"/>
              <a:t>de </a:t>
            </a:r>
            <a:r>
              <a:rPr lang="fr-FR" sz="1200" dirty="0"/>
              <a:t>tout le monde.</a:t>
            </a:r>
          </a:p>
          <a:p>
            <a:pPr algn="just">
              <a:spcBef>
                <a:spcPts val="600"/>
              </a:spcBef>
            </a:pPr>
            <a:r>
              <a:rPr lang="fr-FR" sz="1200" dirty="0"/>
              <a:t>Quand la confiance entre les humains </a:t>
            </a:r>
            <a:r>
              <a:rPr lang="fr-FR" sz="1200" dirty="0" smtClean="0"/>
              <a:t>disparait </a:t>
            </a:r>
            <a:r>
              <a:rPr lang="fr-FR" sz="1200" dirty="0"/>
              <a:t>aucun progrès </a:t>
            </a:r>
            <a:r>
              <a:rPr lang="fr-FR" sz="1200" dirty="0" smtClean="0"/>
              <a:t>n’est </a:t>
            </a:r>
            <a:r>
              <a:rPr lang="fr-FR" sz="1200" dirty="0"/>
              <a:t>possible. La frustration qui dure </a:t>
            </a:r>
            <a:r>
              <a:rPr lang="fr-FR" sz="1200" dirty="0" smtClean="0"/>
              <a:t>depuis </a:t>
            </a:r>
            <a:r>
              <a:rPr lang="fr-FR" sz="1200" dirty="0"/>
              <a:t>des </a:t>
            </a:r>
            <a:r>
              <a:rPr lang="fr-FR" sz="1200" dirty="0" smtClean="0"/>
              <a:t>décennies </a:t>
            </a:r>
            <a:r>
              <a:rPr lang="fr-FR" sz="1200" dirty="0"/>
              <a:t>a </a:t>
            </a:r>
            <a:r>
              <a:rPr lang="fr-FR" sz="1200" dirty="0" smtClean="0"/>
              <a:t>créé </a:t>
            </a:r>
            <a:r>
              <a:rPr lang="fr-FR" sz="1200" dirty="0"/>
              <a:t>la </a:t>
            </a:r>
            <a:r>
              <a:rPr lang="fr-FR" sz="1200" dirty="0" smtClean="0"/>
              <a:t>méfiance et a </a:t>
            </a:r>
            <a:r>
              <a:rPr lang="fr-FR" sz="1200" dirty="0"/>
              <a:t>augmenté la précarité </a:t>
            </a:r>
            <a:r>
              <a:rPr lang="fr-FR" sz="1200" dirty="0" smtClean="0"/>
              <a:t>de </a:t>
            </a:r>
            <a:r>
              <a:rPr lang="fr-FR" sz="1200" dirty="0"/>
              <a:t>la vie d’une grande  partie de la population. Et </a:t>
            </a:r>
            <a:r>
              <a:rPr lang="fr-FR" sz="1200" dirty="0" smtClean="0"/>
              <a:t>puisque </a:t>
            </a:r>
            <a:r>
              <a:rPr lang="fr-FR" sz="1200" dirty="0"/>
              <a:t>personne ne se soucie de créer des emplois, des milliers </a:t>
            </a:r>
            <a:r>
              <a:rPr lang="fr-FR" sz="1200" dirty="0" smtClean="0"/>
              <a:t>de </a:t>
            </a:r>
            <a:r>
              <a:rPr lang="fr-FR" sz="1200" dirty="0"/>
              <a:t>jeunes gens n’ont pas de travail et </a:t>
            </a:r>
            <a:r>
              <a:rPr lang="fr-FR" sz="1200" dirty="0" smtClean="0"/>
              <a:t>sont ainsi tentés </a:t>
            </a:r>
            <a:r>
              <a:rPr lang="fr-FR" sz="1200" dirty="0"/>
              <a:t>par le vol, la vie facile et d’autres </a:t>
            </a:r>
            <a:r>
              <a:rPr lang="fr-FR" sz="1200" dirty="0" smtClean="0"/>
              <a:t>exactions. Cela a fait </a:t>
            </a:r>
            <a:r>
              <a:rPr lang="fr-FR" sz="1200" dirty="0"/>
              <a:t>monter en flèche l’insécurité partout </a:t>
            </a:r>
            <a:r>
              <a:rPr lang="fr-FR" sz="1200" dirty="0" smtClean="0"/>
              <a:t>dans </a:t>
            </a:r>
            <a:r>
              <a:rPr lang="fr-FR" sz="1200" dirty="0"/>
              <a:t>le territoire national. Voyager la </a:t>
            </a:r>
            <a:r>
              <a:rPr lang="fr-FR" sz="1200" dirty="0" smtClean="0"/>
              <a:t>nuit,  </a:t>
            </a:r>
            <a:r>
              <a:rPr lang="fr-FR" sz="1200" dirty="0"/>
              <a:t>n’importe </a:t>
            </a:r>
            <a:r>
              <a:rPr lang="fr-FR" sz="1200" dirty="0" smtClean="0"/>
              <a:t>où, </a:t>
            </a:r>
            <a:r>
              <a:rPr lang="fr-FR" sz="1200" dirty="0"/>
              <a:t>est devenu </a:t>
            </a:r>
            <a:r>
              <a:rPr lang="fr-FR" sz="1200" dirty="0" smtClean="0"/>
              <a:t>réellement très </a:t>
            </a:r>
            <a:r>
              <a:rPr lang="fr-FR" sz="1200" dirty="0"/>
              <a:t>dangereux.  </a:t>
            </a:r>
            <a:endParaRPr lang="fr-FR" sz="1200" dirty="0" smtClean="0"/>
          </a:p>
          <a:p>
            <a:pPr algn="just">
              <a:spcBef>
                <a:spcPts val="600"/>
              </a:spcBef>
            </a:pPr>
            <a:r>
              <a:rPr lang="fr-FR" sz="1200" dirty="0" smtClean="0"/>
              <a:t>Qui pourra </a:t>
            </a:r>
            <a:r>
              <a:rPr lang="fr-FR" sz="1200" dirty="0"/>
              <a:t>rétablir la loi, la justice, la confiance de tout un Peuple ? </a:t>
            </a:r>
            <a:r>
              <a:rPr lang="fr-FR" sz="1200" dirty="0" smtClean="0"/>
              <a:t>Il </a:t>
            </a:r>
            <a:r>
              <a:rPr lang="fr-FR" sz="1200" dirty="0"/>
              <a:t>n’est jamais trop tard à condition que </a:t>
            </a:r>
            <a:r>
              <a:rPr lang="fr-FR" sz="1200" dirty="0" smtClean="0"/>
              <a:t>l’impunité soit </a:t>
            </a:r>
            <a:r>
              <a:rPr lang="fr-FR" sz="1200" dirty="0"/>
              <a:t>sanctionnée et qu’on s’accroche à la </a:t>
            </a:r>
            <a:r>
              <a:rPr lang="fr-FR" sz="1200" dirty="0" smtClean="0"/>
              <a:t>vérité </a:t>
            </a:r>
            <a:r>
              <a:rPr lang="fr-FR" sz="1200" dirty="0"/>
              <a:t>et rien qu’à la vérité. </a:t>
            </a:r>
            <a:r>
              <a:rPr lang="fr-FR" sz="1200" b="1" dirty="0" smtClean="0"/>
              <a:t>Puisque </a:t>
            </a:r>
            <a:r>
              <a:rPr lang="fr-FR" sz="1200" b="1" dirty="0"/>
              <a:t>seule la </a:t>
            </a:r>
            <a:r>
              <a:rPr lang="fr-FR" sz="1200" b="1" dirty="0" smtClean="0"/>
              <a:t>VÉRITÉ </a:t>
            </a:r>
            <a:r>
              <a:rPr lang="fr-FR" sz="1200" b="1" dirty="0"/>
              <a:t>nous fera </a:t>
            </a:r>
            <a:r>
              <a:rPr lang="fr-FR" sz="1200" b="1" dirty="0" smtClean="0"/>
              <a:t>libres</a:t>
            </a:r>
            <a:r>
              <a:rPr lang="fr-FR" sz="1200" dirty="0" smtClean="0"/>
              <a:t>. </a:t>
            </a:r>
            <a:r>
              <a:rPr lang="fr-FR" sz="1200" dirty="0"/>
              <a:t>Même les enfants de CM1 peuvent comprendre cela et pourquoi pas les adultes </a:t>
            </a:r>
            <a:r>
              <a:rPr lang="fr-FR" sz="1200" dirty="0" smtClean="0"/>
              <a:t>avec des </a:t>
            </a:r>
            <a:r>
              <a:rPr lang="fr-FR" sz="1200" dirty="0"/>
              <a:t>diplômes </a:t>
            </a:r>
            <a:r>
              <a:rPr lang="fr-FR" sz="1200" dirty="0" smtClean="0"/>
              <a:t>en </a:t>
            </a:r>
            <a:r>
              <a:rPr lang="fr-FR" sz="1200" dirty="0"/>
              <a:t>tout </a:t>
            </a:r>
            <a:r>
              <a:rPr lang="fr-FR" sz="1200" dirty="0" smtClean="0"/>
              <a:t>genre </a:t>
            </a:r>
            <a:r>
              <a:rPr lang="fr-FR" sz="1200" dirty="0"/>
              <a:t>qui décorent </a:t>
            </a:r>
            <a:r>
              <a:rPr lang="fr-FR" sz="1200" dirty="0" smtClean="0"/>
              <a:t>leurs </a:t>
            </a:r>
            <a:r>
              <a:rPr lang="fr-FR" sz="1200" dirty="0"/>
              <a:t>bureaux ? </a:t>
            </a:r>
            <a:endParaRPr lang="fr-FR" sz="1200" dirty="0" smtClean="0"/>
          </a:p>
          <a:p>
            <a:pPr algn="just">
              <a:spcBef>
                <a:spcPts val="600"/>
              </a:spcBef>
            </a:pPr>
            <a:r>
              <a:rPr lang="fr-FR" sz="1200" dirty="0" smtClean="0"/>
              <a:t>Dans </a:t>
            </a:r>
            <a:r>
              <a:rPr lang="fr-FR" sz="1200" dirty="0"/>
              <a:t>cette situation </a:t>
            </a:r>
            <a:r>
              <a:rPr lang="fr-FR" sz="1200" dirty="0" smtClean="0"/>
              <a:t>difficile, </a:t>
            </a:r>
            <a:r>
              <a:rPr lang="fr-FR" sz="1200" dirty="0"/>
              <a:t>nous commençons </a:t>
            </a:r>
            <a:r>
              <a:rPr lang="fr-FR" sz="1200" dirty="0" smtClean="0"/>
              <a:t>cette </a:t>
            </a:r>
            <a:r>
              <a:rPr lang="fr-FR" sz="1200" dirty="0"/>
              <a:t>nouvelle </a:t>
            </a:r>
            <a:r>
              <a:rPr lang="fr-FR" sz="1200" dirty="0" smtClean="0"/>
              <a:t>année 2018, décidés </a:t>
            </a:r>
            <a:r>
              <a:rPr lang="fr-FR" sz="1200" dirty="0"/>
              <a:t>à </a:t>
            </a:r>
            <a:r>
              <a:rPr lang="fr-FR" sz="1200" dirty="0" smtClean="0"/>
              <a:t>continuer </a:t>
            </a:r>
            <a:r>
              <a:rPr lang="fr-FR" sz="1200" dirty="0"/>
              <a:t>notre combat </a:t>
            </a:r>
            <a:r>
              <a:rPr lang="fr-FR" sz="1200" dirty="0" smtClean="0"/>
              <a:t>pour </a:t>
            </a:r>
            <a:r>
              <a:rPr lang="fr-FR" sz="1200" dirty="0"/>
              <a:t>les plus pauvres. </a:t>
            </a:r>
            <a:r>
              <a:rPr lang="fr-FR" sz="1200" dirty="0" smtClean="0"/>
              <a:t>Votre </a:t>
            </a:r>
            <a:r>
              <a:rPr lang="fr-FR" sz="1200" dirty="0"/>
              <a:t>fidèle </a:t>
            </a:r>
            <a:r>
              <a:rPr lang="fr-FR" sz="1200" dirty="0" smtClean="0"/>
              <a:t>générosité </a:t>
            </a:r>
            <a:r>
              <a:rPr lang="fr-FR" sz="1200" dirty="0"/>
              <a:t>et votre </a:t>
            </a:r>
            <a:r>
              <a:rPr lang="fr-FR" sz="1200" dirty="0" smtClean="0"/>
              <a:t>confiance nous font chaud </a:t>
            </a:r>
            <a:r>
              <a:rPr lang="fr-FR" sz="1200" dirty="0"/>
              <a:t>au cœur et nous </a:t>
            </a:r>
            <a:r>
              <a:rPr lang="fr-FR" sz="1200" dirty="0" smtClean="0"/>
              <a:t>incitent à </a:t>
            </a:r>
            <a:r>
              <a:rPr lang="fr-FR" sz="1200" dirty="0"/>
              <a:t>ne pas baisser les bras, malgré </a:t>
            </a:r>
            <a:r>
              <a:rPr lang="fr-FR" sz="1200" dirty="0" smtClean="0"/>
              <a:t>tous les drames quotidiens </a:t>
            </a:r>
            <a:r>
              <a:rPr lang="fr-FR" sz="1200" dirty="0"/>
              <a:t>que nous devons affronter </a:t>
            </a:r>
            <a:r>
              <a:rPr lang="fr-FR" sz="1200" dirty="0" smtClean="0"/>
              <a:t>et </a:t>
            </a:r>
            <a:r>
              <a:rPr lang="fr-FR" sz="1200" dirty="0"/>
              <a:t>résoudre.</a:t>
            </a:r>
          </a:p>
          <a:p>
            <a:pPr algn="just">
              <a:spcBef>
                <a:spcPts val="600"/>
              </a:spcBef>
            </a:pPr>
            <a:r>
              <a:rPr lang="fr-FR" sz="1200" dirty="0" smtClean="0"/>
              <a:t>DIEU </a:t>
            </a:r>
            <a:r>
              <a:rPr lang="fr-FR" sz="1200" dirty="0"/>
              <a:t>AIME tous les humains </a:t>
            </a:r>
            <a:r>
              <a:rPr lang="fr-FR" sz="1200" dirty="0" smtClean="0"/>
              <a:t>et il </a:t>
            </a:r>
            <a:r>
              <a:rPr lang="fr-FR" sz="1200" dirty="0"/>
              <a:t>veut nous aider </a:t>
            </a:r>
            <a:r>
              <a:rPr lang="fr-FR" sz="1200" dirty="0" smtClean="0"/>
              <a:t>à devenir </a:t>
            </a:r>
            <a:r>
              <a:rPr lang="fr-FR" sz="1200" dirty="0"/>
              <a:t>frères et sœurs, plus </a:t>
            </a:r>
            <a:r>
              <a:rPr lang="fr-FR" sz="1200" dirty="0" smtClean="0"/>
              <a:t>généreux, </a:t>
            </a:r>
            <a:r>
              <a:rPr lang="fr-FR" sz="1200" dirty="0"/>
              <a:t>en partageant avec </a:t>
            </a:r>
            <a:r>
              <a:rPr lang="fr-FR" sz="1200" dirty="0" smtClean="0"/>
              <a:t>ceux </a:t>
            </a:r>
            <a:r>
              <a:rPr lang="fr-FR" sz="1200" dirty="0"/>
              <a:t>qui vivent avec si peu </a:t>
            </a:r>
            <a:r>
              <a:rPr lang="fr-FR" sz="1200" dirty="0" smtClean="0"/>
              <a:t>de choses </a:t>
            </a:r>
            <a:r>
              <a:rPr lang="fr-FR" sz="1200" dirty="0"/>
              <a:t>et qui pourtant </a:t>
            </a:r>
            <a:r>
              <a:rPr lang="fr-FR" sz="1200" dirty="0" smtClean="0"/>
              <a:t>ne </a:t>
            </a:r>
            <a:r>
              <a:rPr lang="fr-FR" sz="1200" dirty="0"/>
              <a:t>perdent pas le </a:t>
            </a:r>
            <a:r>
              <a:rPr lang="fr-FR" sz="1200" dirty="0" smtClean="0"/>
              <a:t>courage </a:t>
            </a:r>
            <a:r>
              <a:rPr lang="fr-FR" sz="1200" dirty="0"/>
              <a:t>de préparer un avenir meilleur </a:t>
            </a:r>
            <a:r>
              <a:rPr lang="fr-FR" sz="1200" dirty="0" smtClean="0"/>
              <a:t>pour leurs enfants</a:t>
            </a:r>
            <a:r>
              <a:rPr lang="fr-FR" sz="1200" dirty="0"/>
              <a:t>. C’est pour cette raison que nous </a:t>
            </a:r>
            <a:r>
              <a:rPr lang="fr-FR" sz="1200" dirty="0" smtClean="0"/>
              <a:t>restons avec </a:t>
            </a:r>
            <a:r>
              <a:rPr lang="fr-FR" sz="1200" dirty="0"/>
              <a:t>eux. </a:t>
            </a:r>
            <a:endParaRPr lang="fr-FR" sz="1200" dirty="0" smtClean="0"/>
          </a:p>
          <a:p>
            <a:pPr algn="just">
              <a:spcBef>
                <a:spcPts val="600"/>
              </a:spcBef>
            </a:pPr>
            <a:r>
              <a:rPr lang="fr-FR" sz="1200" b="1" dirty="0" smtClean="0"/>
              <a:t>Merci </a:t>
            </a:r>
            <a:r>
              <a:rPr lang="fr-FR" sz="1200" b="1" dirty="0"/>
              <a:t>de </a:t>
            </a:r>
            <a:r>
              <a:rPr lang="fr-FR" sz="1200" b="1" dirty="0" smtClean="0"/>
              <a:t>continuer </a:t>
            </a:r>
            <a:r>
              <a:rPr lang="fr-FR" sz="1200" b="1" dirty="0"/>
              <a:t>à </a:t>
            </a:r>
            <a:r>
              <a:rPr lang="fr-FR" sz="1200" b="1" dirty="0" smtClean="0"/>
              <a:t>nous </a:t>
            </a:r>
            <a:r>
              <a:rPr lang="fr-FR" sz="1200" b="1" dirty="0"/>
              <a:t>épauler dans cette lutte </a:t>
            </a:r>
            <a:r>
              <a:rPr lang="fr-FR" sz="1200" b="1" dirty="0" smtClean="0"/>
              <a:t>pour </a:t>
            </a:r>
            <a:r>
              <a:rPr lang="fr-FR" sz="1200" b="1" dirty="0"/>
              <a:t>la justice et la dignité. </a:t>
            </a:r>
          </a:p>
          <a:p>
            <a:pPr algn="just">
              <a:spcBef>
                <a:spcPts val="600"/>
              </a:spcBef>
            </a:pPr>
            <a:endParaRPr lang="fr-FR" sz="1200" b="1" dirty="0" smtClean="0"/>
          </a:p>
          <a:p>
            <a:pPr algn="just">
              <a:spcBef>
                <a:spcPts val="600"/>
              </a:spcBef>
            </a:pPr>
            <a:r>
              <a:rPr lang="fr-FR" sz="1200" b="1" dirty="0" smtClean="0"/>
              <a:t>Père Pedro</a:t>
            </a:r>
            <a:endParaRPr lang="fr-FR" sz="1200" b="1" dirty="0"/>
          </a:p>
        </p:txBody>
      </p:sp>
      <p:sp>
        <p:nvSpPr>
          <p:cNvPr id="5" name="Espace réservé du numéro de diapositive 4"/>
          <p:cNvSpPr>
            <a:spLocks noGrp="1"/>
          </p:cNvSpPr>
          <p:nvPr>
            <p:ph type="sldNum" sz="quarter" idx="12"/>
          </p:nvPr>
        </p:nvSpPr>
        <p:spPr/>
        <p:txBody>
          <a:bodyPr/>
          <a:lstStyle/>
          <a:p>
            <a:fld id="{EF35D79D-D0B9-4A08-8ACD-DD30A32CD19C}" type="slidenum">
              <a:rPr lang="fr-FR" smtClean="0"/>
              <a:pPr/>
              <a:t>42</a:t>
            </a:fld>
            <a:endParaRPr lang="fr-FR" dirty="0"/>
          </a:p>
        </p:txBody>
      </p:sp>
    </p:spTree>
    <p:extLst>
      <p:ext uri="{BB962C8B-B14F-4D97-AF65-F5344CB8AC3E}">
        <p14:creationId xmlns:p14="http://schemas.microsoft.com/office/powerpoint/2010/main" val="38311824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43</a:t>
            </a:fld>
            <a:endParaRPr lang="fr-FR"/>
          </a:p>
        </p:txBody>
      </p:sp>
      <p:sp>
        <p:nvSpPr>
          <p:cNvPr id="3" name="ZoneTexte 2"/>
          <p:cNvSpPr txBox="1"/>
          <p:nvPr/>
        </p:nvSpPr>
        <p:spPr>
          <a:xfrm>
            <a:off x="240428" y="2908854"/>
            <a:ext cx="1213858" cy="523220"/>
          </a:xfrm>
          <a:prstGeom prst="rect">
            <a:avLst/>
          </a:prstGeom>
          <a:noFill/>
        </p:spPr>
        <p:txBody>
          <a:bodyPr wrap="none" rtlCol="0">
            <a:spAutoFit/>
          </a:bodyPr>
          <a:lstStyle/>
          <a:p>
            <a:r>
              <a:rPr lang="fr-FR" sz="1400" b="1" dirty="0" smtClean="0">
                <a:solidFill>
                  <a:srgbClr val="548DD4"/>
                </a:solidFill>
              </a:rPr>
              <a:t>Akamasoa</a:t>
            </a:r>
          </a:p>
          <a:p>
            <a:r>
              <a:rPr lang="fr-FR" sz="1400" b="1" dirty="0" smtClean="0">
                <a:solidFill>
                  <a:srgbClr val="548DD4"/>
                </a:solidFill>
              </a:rPr>
              <a:t>- Andralanitra</a:t>
            </a:r>
            <a:endParaRPr lang="fr-FR" sz="1400" b="1" dirty="0">
              <a:solidFill>
                <a:srgbClr val="548DD4"/>
              </a:solidFill>
            </a:endParaRPr>
          </a:p>
        </p:txBody>
      </p:sp>
      <p:pic>
        <p:nvPicPr>
          <p:cNvPr id="4" name="Image 3" descr="P1060388.JPG"/>
          <p:cNvPicPr>
            <a:picLocks noChangeAspect="1"/>
          </p:cNvPicPr>
          <p:nvPr/>
        </p:nvPicPr>
        <p:blipFill>
          <a:blip r:embed="rId2" cstate="screen"/>
          <a:stretch>
            <a:fillRect/>
          </a:stretch>
        </p:blipFill>
        <p:spPr>
          <a:xfrm>
            <a:off x="281075" y="627213"/>
            <a:ext cx="3023760" cy="2267820"/>
          </a:xfrm>
          <a:prstGeom prst="rect">
            <a:avLst/>
          </a:prstGeom>
          <a:ln w="28575">
            <a:solidFill>
              <a:schemeClr val="accent1"/>
            </a:solidFill>
          </a:ln>
        </p:spPr>
      </p:pic>
      <p:pic>
        <p:nvPicPr>
          <p:cNvPr id="5" name="Image 4" descr="P1060400.JPG"/>
          <p:cNvPicPr>
            <a:picLocks noChangeAspect="1"/>
          </p:cNvPicPr>
          <p:nvPr/>
        </p:nvPicPr>
        <p:blipFill>
          <a:blip r:embed="rId3" cstate="screen"/>
          <a:stretch>
            <a:fillRect/>
          </a:stretch>
        </p:blipFill>
        <p:spPr>
          <a:xfrm>
            <a:off x="3525346" y="627213"/>
            <a:ext cx="3031529" cy="2273647"/>
          </a:xfrm>
          <a:prstGeom prst="rect">
            <a:avLst/>
          </a:prstGeom>
          <a:ln w="28575">
            <a:solidFill>
              <a:schemeClr val="accent1"/>
            </a:solidFill>
          </a:ln>
        </p:spPr>
      </p:pic>
      <p:pic>
        <p:nvPicPr>
          <p:cNvPr id="7" name="Image 6" descr="P1060467.JPG"/>
          <p:cNvPicPr>
            <a:picLocks noChangeAspect="1"/>
          </p:cNvPicPr>
          <p:nvPr/>
        </p:nvPicPr>
        <p:blipFill>
          <a:blip r:embed="rId4" cstate="screen"/>
          <a:stretch>
            <a:fillRect/>
          </a:stretch>
        </p:blipFill>
        <p:spPr>
          <a:xfrm>
            <a:off x="281074" y="3584868"/>
            <a:ext cx="3029125" cy="2271844"/>
          </a:xfrm>
          <a:prstGeom prst="rect">
            <a:avLst/>
          </a:prstGeom>
          <a:ln w="28575">
            <a:solidFill>
              <a:schemeClr val="accent1"/>
            </a:solidFill>
          </a:ln>
        </p:spPr>
      </p:pic>
      <p:pic>
        <p:nvPicPr>
          <p:cNvPr id="8" name="Image 7" descr="P1060474.JPG"/>
          <p:cNvPicPr>
            <a:picLocks noChangeAspect="1"/>
          </p:cNvPicPr>
          <p:nvPr/>
        </p:nvPicPr>
        <p:blipFill>
          <a:blip r:embed="rId5" cstate="screen"/>
          <a:stretch>
            <a:fillRect/>
          </a:stretch>
        </p:blipFill>
        <p:spPr>
          <a:xfrm>
            <a:off x="281075" y="6542709"/>
            <a:ext cx="3024352" cy="2268264"/>
          </a:xfrm>
          <a:prstGeom prst="rect">
            <a:avLst/>
          </a:prstGeom>
          <a:ln w="28575">
            <a:solidFill>
              <a:schemeClr val="accent1"/>
            </a:solidFill>
          </a:ln>
        </p:spPr>
      </p:pic>
      <p:pic>
        <p:nvPicPr>
          <p:cNvPr id="9" name="Image 8" descr="P1060486.JPG"/>
          <p:cNvPicPr>
            <a:picLocks noChangeAspect="1"/>
          </p:cNvPicPr>
          <p:nvPr/>
        </p:nvPicPr>
        <p:blipFill>
          <a:blip r:embed="rId6" cstate="screen"/>
          <a:stretch>
            <a:fillRect/>
          </a:stretch>
        </p:blipFill>
        <p:spPr>
          <a:xfrm>
            <a:off x="3531492" y="3582733"/>
            <a:ext cx="3042730" cy="2282048"/>
          </a:xfrm>
          <a:prstGeom prst="rect">
            <a:avLst/>
          </a:prstGeom>
          <a:ln w="28575">
            <a:solidFill>
              <a:schemeClr val="accent1"/>
            </a:solidFill>
          </a:ln>
        </p:spPr>
      </p:pic>
      <p:pic>
        <p:nvPicPr>
          <p:cNvPr id="10" name="Image 9" descr="P1060516.JPG"/>
          <p:cNvPicPr>
            <a:picLocks noChangeAspect="1"/>
          </p:cNvPicPr>
          <p:nvPr/>
        </p:nvPicPr>
        <p:blipFill>
          <a:blip r:embed="rId7" cstate="screen"/>
          <a:stretch>
            <a:fillRect/>
          </a:stretch>
        </p:blipFill>
        <p:spPr>
          <a:xfrm>
            <a:off x="3624649" y="6542709"/>
            <a:ext cx="3024352" cy="2268264"/>
          </a:xfrm>
          <a:prstGeom prst="rect">
            <a:avLst/>
          </a:prstGeom>
          <a:ln w="28575">
            <a:solidFill>
              <a:schemeClr val="accent1"/>
            </a:solidFill>
          </a:ln>
        </p:spPr>
      </p:pic>
      <p:sp>
        <p:nvSpPr>
          <p:cNvPr id="15" name="ZoneTexte 14"/>
          <p:cNvSpPr txBox="1"/>
          <p:nvPr/>
        </p:nvSpPr>
        <p:spPr>
          <a:xfrm>
            <a:off x="3514399" y="2908854"/>
            <a:ext cx="2029979" cy="523220"/>
          </a:xfrm>
          <a:prstGeom prst="rect">
            <a:avLst/>
          </a:prstGeom>
          <a:noFill/>
        </p:spPr>
        <p:txBody>
          <a:bodyPr wrap="none" rtlCol="0">
            <a:spAutoFit/>
          </a:bodyPr>
          <a:lstStyle/>
          <a:p>
            <a:r>
              <a:rPr lang="fr-FR" sz="1400" b="1" dirty="0" smtClean="0">
                <a:solidFill>
                  <a:srgbClr val="548DD4"/>
                </a:solidFill>
              </a:rPr>
              <a:t>Enfants de la maternelle </a:t>
            </a:r>
          </a:p>
          <a:p>
            <a:r>
              <a:rPr lang="fr-FR" sz="1400" b="1" dirty="0" smtClean="0">
                <a:solidFill>
                  <a:srgbClr val="548DD4"/>
                </a:solidFill>
              </a:rPr>
              <a:t>- Andralanitra</a:t>
            </a:r>
            <a:endParaRPr lang="fr-FR" sz="1400" b="1" dirty="0">
              <a:solidFill>
                <a:srgbClr val="548DD4"/>
              </a:solidFill>
            </a:endParaRPr>
          </a:p>
        </p:txBody>
      </p:sp>
      <p:sp>
        <p:nvSpPr>
          <p:cNvPr id="16" name="ZoneTexte 15"/>
          <p:cNvSpPr txBox="1"/>
          <p:nvPr/>
        </p:nvSpPr>
        <p:spPr>
          <a:xfrm>
            <a:off x="245681" y="5883648"/>
            <a:ext cx="2226892" cy="523220"/>
          </a:xfrm>
          <a:prstGeom prst="rect">
            <a:avLst/>
          </a:prstGeom>
          <a:noFill/>
        </p:spPr>
        <p:txBody>
          <a:bodyPr wrap="none" rtlCol="0">
            <a:spAutoFit/>
          </a:bodyPr>
          <a:lstStyle/>
          <a:p>
            <a:r>
              <a:rPr lang="fr-FR" sz="1400" b="1" dirty="0" smtClean="0">
                <a:solidFill>
                  <a:srgbClr val="548DD4"/>
                </a:solidFill>
              </a:rPr>
              <a:t>Terrain de Foot synthétique</a:t>
            </a:r>
          </a:p>
          <a:p>
            <a:r>
              <a:rPr lang="fr-FR" sz="1400" b="1" dirty="0" smtClean="0">
                <a:solidFill>
                  <a:srgbClr val="548DD4"/>
                </a:solidFill>
              </a:rPr>
              <a:t>- Bemasoandro</a:t>
            </a:r>
            <a:endParaRPr lang="fr-FR" sz="1400" b="1" dirty="0">
              <a:solidFill>
                <a:srgbClr val="548DD4"/>
              </a:solidFill>
            </a:endParaRPr>
          </a:p>
        </p:txBody>
      </p:sp>
      <p:sp>
        <p:nvSpPr>
          <p:cNvPr id="17" name="ZoneTexte 16"/>
          <p:cNvSpPr txBox="1"/>
          <p:nvPr/>
        </p:nvSpPr>
        <p:spPr>
          <a:xfrm>
            <a:off x="3488122" y="5883648"/>
            <a:ext cx="1669047" cy="523220"/>
          </a:xfrm>
          <a:prstGeom prst="rect">
            <a:avLst/>
          </a:prstGeom>
          <a:noFill/>
        </p:spPr>
        <p:txBody>
          <a:bodyPr wrap="none" rtlCol="0">
            <a:spAutoFit/>
          </a:bodyPr>
          <a:lstStyle/>
          <a:p>
            <a:r>
              <a:rPr lang="fr-FR" sz="1400" b="1" dirty="0" smtClean="0">
                <a:solidFill>
                  <a:srgbClr val="548DD4"/>
                </a:solidFill>
              </a:rPr>
              <a:t>Carrière et maisons </a:t>
            </a:r>
          </a:p>
          <a:p>
            <a:r>
              <a:rPr lang="fr-FR" sz="1400" b="1" dirty="0" smtClean="0">
                <a:solidFill>
                  <a:srgbClr val="548DD4"/>
                </a:solidFill>
              </a:rPr>
              <a:t>- Bemasoandro</a:t>
            </a:r>
            <a:endParaRPr lang="fr-FR" sz="1400" b="1" dirty="0">
              <a:solidFill>
                <a:srgbClr val="548DD4"/>
              </a:solidFill>
            </a:endParaRPr>
          </a:p>
        </p:txBody>
      </p:sp>
      <p:sp>
        <p:nvSpPr>
          <p:cNvPr id="18" name="ZoneTexte 17"/>
          <p:cNvSpPr txBox="1"/>
          <p:nvPr/>
        </p:nvSpPr>
        <p:spPr>
          <a:xfrm>
            <a:off x="256192" y="8826545"/>
            <a:ext cx="1580882" cy="523220"/>
          </a:xfrm>
          <a:prstGeom prst="rect">
            <a:avLst/>
          </a:prstGeom>
          <a:noFill/>
        </p:spPr>
        <p:txBody>
          <a:bodyPr wrap="none" rtlCol="0">
            <a:spAutoFit/>
          </a:bodyPr>
          <a:lstStyle/>
          <a:p>
            <a:r>
              <a:rPr lang="fr-FR" sz="1400" b="1" dirty="0" smtClean="0">
                <a:solidFill>
                  <a:srgbClr val="548DD4"/>
                </a:solidFill>
              </a:rPr>
              <a:t>Maison &amp; épicerie </a:t>
            </a:r>
          </a:p>
          <a:p>
            <a:r>
              <a:rPr lang="fr-FR" sz="1400" b="1" dirty="0" smtClean="0">
                <a:solidFill>
                  <a:srgbClr val="548DD4"/>
                </a:solidFill>
              </a:rPr>
              <a:t>- Bemasoandro</a:t>
            </a:r>
            <a:endParaRPr lang="fr-FR" sz="1400" b="1" dirty="0">
              <a:solidFill>
                <a:srgbClr val="548DD4"/>
              </a:solidFill>
            </a:endParaRPr>
          </a:p>
        </p:txBody>
      </p:sp>
      <p:sp>
        <p:nvSpPr>
          <p:cNvPr id="19" name="ZoneTexte 18"/>
          <p:cNvSpPr txBox="1"/>
          <p:nvPr/>
        </p:nvSpPr>
        <p:spPr>
          <a:xfrm>
            <a:off x="3519654" y="8826545"/>
            <a:ext cx="1292085" cy="523220"/>
          </a:xfrm>
          <a:prstGeom prst="rect">
            <a:avLst/>
          </a:prstGeom>
          <a:noFill/>
        </p:spPr>
        <p:txBody>
          <a:bodyPr wrap="none" rtlCol="0">
            <a:spAutoFit/>
          </a:bodyPr>
          <a:lstStyle/>
          <a:p>
            <a:r>
              <a:rPr lang="fr-FR" sz="1400" b="1" dirty="0" smtClean="0">
                <a:solidFill>
                  <a:srgbClr val="548DD4"/>
                </a:solidFill>
              </a:rPr>
              <a:t>Ecole primaire </a:t>
            </a:r>
          </a:p>
          <a:p>
            <a:r>
              <a:rPr lang="fr-FR" sz="1400" b="1" dirty="0" smtClean="0">
                <a:solidFill>
                  <a:srgbClr val="548DD4"/>
                </a:solidFill>
              </a:rPr>
              <a:t>- Mahatsara</a:t>
            </a:r>
            <a:endParaRPr lang="fr-FR" sz="1400" b="1" dirty="0">
              <a:solidFill>
                <a:srgbClr val="548DD4"/>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44</a:t>
            </a:fld>
            <a:endParaRPr lang="fr-FR"/>
          </a:p>
        </p:txBody>
      </p:sp>
      <p:sp>
        <p:nvSpPr>
          <p:cNvPr id="3" name="ZoneTexte 2"/>
          <p:cNvSpPr txBox="1"/>
          <p:nvPr/>
        </p:nvSpPr>
        <p:spPr>
          <a:xfrm>
            <a:off x="714050" y="7102194"/>
            <a:ext cx="2345963" cy="307777"/>
          </a:xfrm>
          <a:prstGeom prst="rect">
            <a:avLst/>
          </a:prstGeom>
          <a:noFill/>
          <a:ln w="28575">
            <a:solidFill>
              <a:schemeClr val="accent1"/>
            </a:solidFill>
          </a:ln>
        </p:spPr>
        <p:txBody>
          <a:bodyPr wrap="none" rtlCol="0">
            <a:spAutoFit/>
          </a:bodyPr>
          <a:lstStyle/>
          <a:p>
            <a:r>
              <a:rPr lang="fr-FR" sz="1400" b="1" dirty="0" smtClean="0">
                <a:solidFill>
                  <a:srgbClr val="548DD4"/>
                </a:solidFill>
              </a:rPr>
              <a:t>Fête de l’école à </a:t>
            </a:r>
            <a:r>
              <a:rPr lang="fr-FR" sz="1400" b="1" dirty="0" err="1" smtClean="0">
                <a:solidFill>
                  <a:srgbClr val="548DD4"/>
                </a:solidFill>
              </a:rPr>
              <a:t>Andralanitra</a:t>
            </a:r>
            <a:endParaRPr lang="fr-FR" sz="1400" b="1" dirty="0">
              <a:solidFill>
                <a:srgbClr val="548DD4"/>
              </a:solidFill>
            </a:endParaRPr>
          </a:p>
        </p:txBody>
      </p:sp>
      <p:pic>
        <p:nvPicPr>
          <p:cNvPr id="12" name="Image 11" descr="P1060532.JPG"/>
          <p:cNvPicPr>
            <a:picLocks noChangeAspect="1"/>
          </p:cNvPicPr>
          <p:nvPr/>
        </p:nvPicPr>
        <p:blipFill>
          <a:blip r:embed="rId2" cstate="screen"/>
          <a:stretch>
            <a:fillRect/>
          </a:stretch>
        </p:blipFill>
        <p:spPr>
          <a:xfrm>
            <a:off x="3554795" y="930355"/>
            <a:ext cx="3053355" cy="2290017"/>
          </a:xfrm>
          <a:prstGeom prst="rect">
            <a:avLst/>
          </a:prstGeom>
          <a:ln w="28575">
            <a:solidFill>
              <a:schemeClr val="accent1"/>
            </a:solidFill>
          </a:ln>
        </p:spPr>
      </p:pic>
      <p:pic>
        <p:nvPicPr>
          <p:cNvPr id="13" name="Image 12" descr="P1060542.JPG"/>
          <p:cNvPicPr>
            <a:picLocks noChangeAspect="1"/>
          </p:cNvPicPr>
          <p:nvPr/>
        </p:nvPicPr>
        <p:blipFill>
          <a:blip r:embed="rId3" cstate="screen"/>
          <a:stretch>
            <a:fillRect/>
          </a:stretch>
        </p:blipFill>
        <p:spPr>
          <a:xfrm>
            <a:off x="325948" y="938467"/>
            <a:ext cx="3053355" cy="2290017"/>
          </a:xfrm>
          <a:prstGeom prst="rect">
            <a:avLst/>
          </a:prstGeom>
          <a:ln w="28575">
            <a:solidFill>
              <a:schemeClr val="accent1"/>
            </a:solidFill>
          </a:ln>
        </p:spPr>
      </p:pic>
      <p:pic>
        <p:nvPicPr>
          <p:cNvPr id="14" name="Image 13" descr="P1060553.JPG"/>
          <p:cNvPicPr>
            <a:picLocks noChangeAspect="1"/>
          </p:cNvPicPr>
          <p:nvPr/>
        </p:nvPicPr>
        <p:blipFill>
          <a:blip r:embed="rId4" cstate="screen"/>
          <a:stretch>
            <a:fillRect/>
          </a:stretch>
        </p:blipFill>
        <p:spPr>
          <a:xfrm>
            <a:off x="325948" y="3818906"/>
            <a:ext cx="3053355" cy="2290017"/>
          </a:xfrm>
          <a:prstGeom prst="rect">
            <a:avLst/>
          </a:prstGeom>
          <a:ln w="28575">
            <a:solidFill>
              <a:schemeClr val="accent1"/>
            </a:solidFill>
          </a:ln>
        </p:spPr>
      </p:pic>
      <p:pic>
        <p:nvPicPr>
          <p:cNvPr id="15" name="Image 14" descr="IMG_20171217_122716.jpg"/>
          <p:cNvPicPr>
            <a:picLocks noChangeAspect="1"/>
          </p:cNvPicPr>
          <p:nvPr/>
        </p:nvPicPr>
        <p:blipFill>
          <a:blip r:embed="rId5" cstate="screen"/>
          <a:stretch>
            <a:fillRect/>
          </a:stretch>
        </p:blipFill>
        <p:spPr>
          <a:xfrm>
            <a:off x="3554795" y="3836275"/>
            <a:ext cx="3043620" cy="2282715"/>
          </a:xfrm>
          <a:prstGeom prst="rect">
            <a:avLst/>
          </a:prstGeom>
          <a:ln w="28575">
            <a:solidFill>
              <a:schemeClr val="accent1"/>
            </a:solidFill>
          </a:ln>
        </p:spPr>
      </p:pic>
      <p:pic>
        <p:nvPicPr>
          <p:cNvPr id="16" name="Image 15" descr="fete.jpg"/>
          <p:cNvPicPr>
            <a:picLocks noChangeAspect="1"/>
          </p:cNvPicPr>
          <p:nvPr/>
        </p:nvPicPr>
        <p:blipFill>
          <a:blip r:embed="rId6" cstate="screen"/>
          <a:stretch>
            <a:fillRect/>
          </a:stretch>
        </p:blipFill>
        <p:spPr>
          <a:xfrm>
            <a:off x="325948" y="6695522"/>
            <a:ext cx="3043622" cy="2282716"/>
          </a:xfrm>
          <a:prstGeom prst="rect">
            <a:avLst/>
          </a:prstGeom>
          <a:ln w="28575">
            <a:solidFill>
              <a:schemeClr val="accent1"/>
            </a:solidFill>
          </a:ln>
        </p:spPr>
      </p:pic>
      <p:pic>
        <p:nvPicPr>
          <p:cNvPr id="17" name="Image 16" descr="IMG_20180218_112128.jpg"/>
          <p:cNvPicPr>
            <a:picLocks noChangeAspect="1"/>
          </p:cNvPicPr>
          <p:nvPr/>
        </p:nvPicPr>
        <p:blipFill>
          <a:blip r:embed="rId7" cstate="screen"/>
          <a:stretch>
            <a:fillRect/>
          </a:stretch>
        </p:blipFill>
        <p:spPr>
          <a:xfrm>
            <a:off x="3554795" y="6696178"/>
            <a:ext cx="3071594" cy="2303696"/>
          </a:xfrm>
          <a:prstGeom prst="rect">
            <a:avLst/>
          </a:prstGeom>
          <a:ln w="28575">
            <a:solidFill>
              <a:schemeClr val="accent1"/>
            </a:solidFill>
          </a:ln>
        </p:spPr>
      </p:pic>
      <p:sp>
        <p:nvSpPr>
          <p:cNvPr id="18" name="ZoneTexte 17"/>
          <p:cNvSpPr txBox="1"/>
          <p:nvPr/>
        </p:nvSpPr>
        <p:spPr>
          <a:xfrm>
            <a:off x="240428" y="3246258"/>
            <a:ext cx="2401748" cy="307777"/>
          </a:xfrm>
          <a:prstGeom prst="rect">
            <a:avLst/>
          </a:prstGeom>
          <a:noFill/>
        </p:spPr>
        <p:txBody>
          <a:bodyPr wrap="none" rtlCol="0">
            <a:spAutoFit/>
          </a:bodyPr>
          <a:lstStyle/>
          <a:p>
            <a:r>
              <a:rPr lang="fr-FR" sz="1400" b="1" dirty="0" smtClean="0">
                <a:solidFill>
                  <a:srgbClr val="548DD4"/>
                </a:solidFill>
              </a:rPr>
              <a:t>Chemin dans la forêt reboisée</a:t>
            </a:r>
            <a:endParaRPr lang="fr-FR" sz="1400" b="1" dirty="0">
              <a:solidFill>
                <a:srgbClr val="548DD4"/>
              </a:solidFill>
            </a:endParaRPr>
          </a:p>
        </p:txBody>
      </p:sp>
      <p:sp>
        <p:nvSpPr>
          <p:cNvPr id="19" name="ZoneTexte 18"/>
          <p:cNvSpPr txBox="1"/>
          <p:nvPr/>
        </p:nvSpPr>
        <p:spPr>
          <a:xfrm>
            <a:off x="310942" y="8998791"/>
            <a:ext cx="3029099" cy="307777"/>
          </a:xfrm>
          <a:prstGeom prst="rect">
            <a:avLst/>
          </a:prstGeom>
          <a:noFill/>
        </p:spPr>
        <p:txBody>
          <a:bodyPr wrap="none" rtlCol="0">
            <a:spAutoFit/>
          </a:bodyPr>
          <a:lstStyle/>
          <a:p>
            <a:r>
              <a:rPr lang="fr-FR" sz="1400" b="1" dirty="0" smtClean="0">
                <a:solidFill>
                  <a:srgbClr val="548DD4"/>
                </a:solidFill>
              </a:rPr>
              <a:t>Fête organisée au stade d’Andralanitra</a:t>
            </a:r>
            <a:endParaRPr lang="fr-FR" sz="1400" b="1" dirty="0">
              <a:solidFill>
                <a:srgbClr val="548DD4"/>
              </a:solidFill>
            </a:endParaRPr>
          </a:p>
        </p:txBody>
      </p:sp>
      <p:sp>
        <p:nvSpPr>
          <p:cNvPr id="20" name="ZoneTexte 19"/>
          <p:cNvSpPr txBox="1"/>
          <p:nvPr/>
        </p:nvSpPr>
        <p:spPr>
          <a:xfrm>
            <a:off x="3547735" y="6123663"/>
            <a:ext cx="2269019" cy="307777"/>
          </a:xfrm>
          <a:prstGeom prst="rect">
            <a:avLst/>
          </a:prstGeom>
          <a:noFill/>
        </p:spPr>
        <p:txBody>
          <a:bodyPr wrap="none" rtlCol="0">
            <a:spAutoFit/>
          </a:bodyPr>
          <a:lstStyle/>
          <a:p>
            <a:r>
              <a:rPr lang="fr-FR" sz="1400" b="1" dirty="0" smtClean="0">
                <a:solidFill>
                  <a:srgbClr val="548DD4"/>
                </a:solidFill>
              </a:rPr>
              <a:t>Femme seule avec 5 enfants</a:t>
            </a:r>
            <a:endParaRPr lang="fr-FR" sz="1400" b="1" dirty="0">
              <a:solidFill>
                <a:srgbClr val="548DD4"/>
              </a:solidFill>
            </a:endParaRPr>
          </a:p>
        </p:txBody>
      </p:sp>
      <p:sp>
        <p:nvSpPr>
          <p:cNvPr id="21" name="ZoneTexte 20"/>
          <p:cNvSpPr txBox="1"/>
          <p:nvPr/>
        </p:nvSpPr>
        <p:spPr>
          <a:xfrm>
            <a:off x="301843" y="6123663"/>
            <a:ext cx="1216423" cy="307777"/>
          </a:xfrm>
          <a:prstGeom prst="rect">
            <a:avLst/>
          </a:prstGeom>
          <a:noFill/>
        </p:spPr>
        <p:txBody>
          <a:bodyPr wrap="none" rtlCol="0">
            <a:spAutoFit/>
          </a:bodyPr>
          <a:lstStyle/>
          <a:p>
            <a:r>
              <a:rPr lang="fr-FR" sz="1400" b="1" dirty="0" smtClean="0">
                <a:solidFill>
                  <a:srgbClr val="548DD4"/>
                </a:solidFill>
              </a:rPr>
              <a:t>Bemasoandro</a:t>
            </a:r>
            <a:endParaRPr lang="fr-FR" sz="1400" b="1" dirty="0">
              <a:solidFill>
                <a:srgbClr val="548DD4"/>
              </a:solidFill>
            </a:endParaRPr>
          </a:p>
        </p:txBody>
      </p:sp>
      <p:sp>
        <p:nvSpPr>
          <p:cNvPr id="22" name="ZoneTexte 21"/>
          <p:cNvSpPr txBox="1"/>
          <p:nvPr/>
        </p:nvSpPr>
        <p:spPr>
          <a:xfrm>
            <a:off x="3511341" y="3246258"/>
            <a:ext cx="2471254" cy="307777"/>
          </a:xfrm>
          <a:prstGeom prst="rect">
            <a:avLst/>
          </a:prstGeom>
          <a:noFill/>
        </p:spPr>
        <p:txBody>
          <a:bodyPr wrap="none" rtlCol="0">
            <a:spAutoFit/>
          </a:bodyPr>
          <a:lstStyle/>
          <a:p>
            <a:r>
              <a:rPr lang="fr-FR" sz="1400" b="1" dirty="0" smtClean="0">
                <a:solidFill>
                  <a:srgbClr val="548DD4"/>
                </a:solidFill>
              </a:rPr>
              <a:t>Nouvelle maisons à Mahatsara</a:t>
            </a:r>
            <a:endParaRPr lang="fr-FR" sz="1400" b="1" dirty="0">
              <a:solidFill>
                <a:srgbClr val="548DD4"/>
              </a:solidFill>
            </a:endParaRPr>
          </a:p>
        </p:txBody>
      </p:sp>
      <p:sp>
        <p:nvSpPr>
          <p:cNvPr id="23" name="ZoneTexte 22"/>
          <p:cNvSpPr txBox="1"/>
          <p:nvPr/>
        </p:nvSpPr>
        <p:spPr>
          <a:xfrm>
            <a:off x="3536361" y="8998791"/>
            <a:ext cx="2763257" cy="307777"/>
          </a:xfrm>
          <a:prstGeom prst="rect">
            <a:avLst/>
          </a:prstGeom>
          <a:noFill/>
        </p:spPr>
        <p:txBody>
          <a:bodyPr wrap="none" rtlCol="0">
            <a:spAutoFit/>
          </a:bodyPr>
          <a:lstStyle/>
          <a:p>
            <a:r>
              <a:rPr lang="fr-FR" sz="1400" b="1" dirty="0" smtClean="0">
                <a:solidFill>
                  <a:srgbClr val="548DD4"/>
                </a:solidFill>
              </a:rPr>
              <a:t>Les jumelles nées à Manantenasoa</a:t>
            </a:r>
            <a:endParaRPr lang="fr-FR" sz="1400" b="1" dirty="0">
              <a:solidFill>
                <a:srgbClr val="548DD4"/>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45</a:t>
            </a:fld>
            <a:endParaRPr lang="fr-FR"/>
          </a:p>
        </p:txBody>
      </p:sp>
      <p:sp>
        <p:nvSpPr>
          <p:cNvPr id="5" name="Rectangle 4"/>
          <p:cNvSpPr>
            <a:spLocks noChangeArrowheads="1"/>
          </p:cNvSpPr>
          <p:nvPr/>
        </p:nvSpPr>
        <p:spPr bwMode="auto">
          <a:xfrm>
            <a:off x="1861208" y="5435552"/>
            <a:ext cx="3239770" cy="1457804"/>
          </a:xfrm>
          <a:prstGeom prst="rect">
            <a:avLst/>
          </a:prstGeom>
          <a:solidFill>
            <a:sysClr val="window" lastClr="FFFFFF">
              <a:lumMod val="100000"/>
              <a:lumOff val="0"/>
            </a:sysClr>
          </a:solidFill>
          <a:ln w="38100">
            <a:solidFill>
              <a:srgbClr val="FFC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15000"/>
              </a:lnSpc>
              <a:spcBef>
                <a:spcPts val="0"/>
              </a:spcBef>
              <a:spcAft>
                <a:spcPts val="1200"/>
              </a:spcAft>
              <a:buClrTx/>
              <a:buSzTx/>
              <a:buFontTx/>
              <a:buNone/>
              <a:tabLst/>
              <a:defRPr/>
            </a:pPr>
            <a:r>
              <a:rPr kumimoji="0" lang="fr-FR" sz="120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CODE </a:t>
            </a:r>
            <a:r>
              <a:rPr kumimoji="0" lang="fr-FR" sz="1200" i="0" u="none" strike="noStrike" kern="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SWIFT/</a:t>
            </a:r>
            <a:r>
              <a:rPr kumimoji="0" lang="fr-FR" sz="1200" i="0" u="none" strike="noStrike" kern="0" cap="none" spc="0" normalizeH="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BIC </a:t>
            </a:r>
            <a:r>
              <a:rPr kumimoji="0" lang="fr-FR" sz="1200" i="0" u="none" strike="noStrike" kern="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 </a:t>
            </a:r>
            <a:r>
              <a:rPr kumimoji="0" lang="fr-FR" sz="1200" i="0" u="none" strike="noStrike" kern="0" cap="none" spc="0" normalizeH="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1200" b="1" i="0" u="none" strike="noStrike" kern="0" cap="none" spc="0" normalizeH="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CLMDMGMG</a:t>
            </a:r>
            <a:endParaRPr kumimoji="0" lang="fr-FR"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BNI </a:t>
            </a:r>
            <a:r>
              <a:rPr kumimoji="0" lang="en-US" sz="1200"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MADAGASCAR</a:t>
            </a:r>
            <a:endParaRPr kumimoji="0" lang="fr-FR"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fr-FR" sz="1200" b="0"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Adresse : </a:t>
            </a: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B.P. 174, Antananarivo 101</a:t>
            </a:r>
            <a:endParaRPr kumimoji="0" lang="fr-FR"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fr-FR" sz="105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IBAN : </a:t>
            </a:r>
            <a:r>
              <a:rPr kumimoji="0" lang="fr-FR" sz="1050" b="1"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MG46</a:t>
            </a:r>
            <a:r>
              <a:rPr kumimoji="0" lang="fr-FR" sz="1050" b="1" i="0" u="none" strike="noStrike" kern="0" cap="none" spc="0" normalizeH="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1050" b="1"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0000  5000  0322  3282  40161</a:t>
            </a:r>
            <a:r>
              <a:rPr kumimoji="0" lang="fr-FR" sz="1050" b="1" i="0" u="none" strike="noStrike" kern="0" cap="none" spc="0" normalizeH="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fr-FR" sz="1050" b="1"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25 </a:t>
            </a:r>
            <a:endParaRPr kumimoji="0" lang="fr-FR" sz="105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a:spLocks noChangeArrowheads="1"/>
          </p:cNvSpPr>
          <p:nvPr/>
        </p:nvSpPr>
        <p:spPr bwMode="auto">
          <a:xfrm>
            <a:off x="1861208" y="7124724"/>
            <a:ext cx="3239770" cy="1714237"/>
          </a:xfrm>
          <a:prstGeom prst="rect">
            <a:avLst/>
          </a:prstGeom>
          <a:solidFill>
            <a:sysClr val="window" lastClr="FFFFFF">
              <a:lumMod val="100000"/>
              <a:lumOff val="0"/>
            </a:sysClr>
          </a:solidFill>
          <a:ln w="38100">
            <a:solidFill>
              <a:srgbClr val="FFC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rot="0" vert="horz" wrap="square" lIns="91440" tIns="45720" rIns="91440" bIns="45720" anchor="t" anchorCtr="0" upright="1">
            <a:noAutofit/>
          </a:bodyPr>
          <a:lstStyle/>
          <a:p>
            <a:pPr marL="0" marR="0" lvl="0" indent="0" defTabSz="914400" eaLnBrk="1" fontAlgn="auto" latinLnBrk="0" hangingPunct="1">
              <a:lnSpc>
                <a:spcPct val="115000"/>
              </a:lnSpc>
              <a:spcBef>
                <a:spcPts val="0"/>
              </a:spcBef>
              <a:spcAft>
                <a:spcPts val="1200"/>
              </a:spcAft>
              <a:buClrTx/>
              <a:buSzTx/>
              <a:buFontTx/>
              <a:buNone/>
              <a:tabLst/>
              <a:defRPr/>
            </a:pPr>
            <a:r>
              <a:rPr kumimoji="0" lang="fr-FR" sz="1200" b="1" i="0" u="none" strike="noStrike" kern="0" cap="none" spc="0" normalizeH="0" baseline="0" noProof="0" dirty="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COMPTE AKAMASOA (Euros</a:t>
            </a:r>
            <a:r>
              <a:rPr kumimoji="0" lang="fr-FR" sz="1200" b="1" i="0" u="none" strike="noStrike" kern="0" cap="none" spc="0" normalizeH="0" baseline="0" noProof="0" dirty="0" smtClean="0">
                <a:ln>
                  <a:noFill/>
                </a:ln>
                <a:solidFill>
                  <a:sysClr val="windowText" lastClr="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fr-FR" sz="11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fr-FR" sz="12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Code banque :         </a:t>
            </a:r>
            <a:r>
              <a:rPr kumimoji="0" lang="fr-FR" sz="1200" b="1"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0000</a:t>
            </a:r>
            <a:endParaRPr kumimoji="0" lang="fr-FR" sz="1100" b="1" i="0" u="none" strike="noStrike" kern="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fr-FR" sz="12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Code Guichet :         </a:t>
            </a:r>
            <a:r>
              <a:rPr kumimoji="0" lang="fr-FR" sz="1200" b="1"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5000</a:t>
            </a:r>
            <a:r>
              <a:rPr kumimoji="0" lang="fr-FR" sz="1200" b="0"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 </a:t>
            </a:r>
          </a:p>
          <a:p>
            <a:pPr marL="0" marR="0" lvl="0" indent="0" defTabSz="914400" eaLnBrk="1" fontAlgn="auto" latinLnBrk="0" hangingPunct="1">
              <a:lnSpc>
                <a:spcPct val="115000"/>
              </a:lnSpc>
              <a:spcBef>
                <a:spcPts val="0"/>
              </a:spcBef>
              <a:spcAft>
                <a:spcPts val="1000"/>
              </a:spcAft>
              <a:buClrTx/>
              <a:buSzTx/>
              <a:buFontTx/>
              <a:buNone/>
              <a:tabLst/>
              <a:defRPr/>
            </a:pPr>
            <a:r>
              <a:rPr kumimoji="0" lang="fr-FR" sz="1200" b="0"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N</a:t>
            </a:r>
            <a:r>
              <a:rPr kumimoji="0" lang="fr-FR" sz="1200" b="0" i="0" u="none" strike="noStrike" kern="0" cap="none" spc="0" normalizeH="0" baseline="0" noProof="0" dirty="0">
                <a:ln>
                  <a:noFill/>
                </a:ln>
                <a:effectLst/>
                <a:uLnTx/>
                <a:uFillTx/>
                <a:latin typeface="Arial" panose="020B0604020202020204" pitchFamily="34" charset="0"/>
                <a:ea typeface="Calibri" panose="020F0502020204030204" pitchFamily="34" charset="0"/>
                <a:cs typeface="Times New Roman" panose="02020603050405020304" pitchFamily="18" charset="0"/>
              </a:rPr>
              <a:t>° compte : </a:t>
            </a:r>
            <a:r>
              <a:rPr kumimoji="0" lang="fr-FR" sz="1200" b="1" i="0" u="none" strike="noStrike" kern="0" cap="none" spc="0" normalizeH="0" baseline="0" noProof="0" dirty="0" smtClean="0">
                <a:ln>
                  <a:noFill/>
                </a:ln>
                <a:effectLst/>
                <a:uLnTx/>
                <a:uFillTx/>
                <a:latin typeface="Arial" panose="020B0604020202020204" pitchFamily="34" charset="0"/>
                <a:ea typeface="Calibri" panose="020F0502020204030204" pitchFamily="34" charset="0"/>
                <a:cs typeface="Times New Roman" panose="02020603050405020304" pitchFamily="18" charset="0"/>
              </a:rPr>
              <a:t>0322  3282  40161</a:t>
            </a:r>
          </a:p>
          <a:p>
            <a:pPr>
              <a:lnSpc>
                <a:spcPct val="115000"/>
              </a:lnSpc>
              <a:spcAft>
                <a:spcPts val="1000"/>
              </a:spcAft>
              <a:defRPr/>
            </a:pPr>
            <a:r>
              <a:rPr lang="fr-FR" sz="1100" kern="0" dirty="0" smtClean="0">
                <a:latin typeface="Arial" panose="020B0604020202020204" pitchFamily="34" charset="0"/>
                <a:ea typeface="Calibri" panose="020F0502020204030204" pitchFamily="34" charset="0"/>
                <a:cs typeface="Times New Roman" panose="02020603050405020304" pitchFamily="18" charset="0"/>
              </a:rPr>
              <a:t>Clef RIB : </a:t>
            </a:r>
            <a:r>
              <a:rPr lang="fr-FR" sz="1100" b="1" kern="0" dirty="0" smtClean="0">
                <a:latin typeface="Arial" panose="020B0604020202020204" pitchFamily="34" charset="0"/>
                <a:ea typeface="Calibri" panose="020F0502020204030204" pitchFamily="34" charset="0"/>
                <a:cs typeface="Times New Roman" panose="02020603050405020304" pitchFamily="18" charset="0"/>
              </a:rPr>
              <a:t>25</a:t>
            </a:r>
            <a:endParaRPr kumimoji="0" lang="fr-FR" sz="11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8"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COORDONNÉES</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9" name="ZoneTexte 8"/>
          <p:cNvSpPr txBox="1"/>
          <p:nvPr/>
        </p:nvSpPr>
        <p:spPr>
          <a:xfrm>
            <a:off x="561833" y="1344731"/>
            <a:ext cx="5838521" cy="3170099"/>
          </a:xfrm>
          <a:prstGeom prst="rect">
            <a:avLst/>
          </a:prstGeom>
          <a:noFill/>
        </p:spPr>
        <p:txBody>
          <a:bodyPr wrap="none" rtlCol="0">
            <a:spAutoFit/>
          </a:bodyPr>
          <a:lstStyle/>
          <a:p>
            <a:pPr algn="ctr"/>
            <a:r>
              <a:rPr lang="fr-FR" sz="1600" b="1" i="1" dirty="0" smtClean="0"/>
              <a:t>ASSOCIATION HUMANITAIRE</a:t>
            </a:r>
          </a:p>
          <a:p>
            <a:pPr algn="ctr"/>
            <a:r>
              <a:rPr lang="fr-FR" sz="4000" b="1" i="1" dirty="0" smtClean="0">
                <a:solidFill>
                  <a:srgbClr val="FFC000"/>
                </a:solidFill>
                <a:latin typeface="Arial Black" panose="020B0A04020102020204" pitchFamily="34" charset="0"/>
              </a:rPr>
              <a:t>AKAMASOA</a:t>
            </a:r>
          </a:p>
          <a:p>
            <a:pPr algn="ctr"/>
            <a:endParaRPr lang="fr-FR" sz="1600" b="1" i="1" dirty="0" smtClean="0"/>
          </a:p>
          <a:p>
            <a:pPr algn="ctr"/>
            <a:r>
              <a:rPr lang="fr-FR" sz="1600" b="1" i="1" dirty="0" smtClean="0"/>
              <a:t>BP </a:t>
            </a:r>
            <a:r>
              <a:rPr lang="fr-FR" sz="1600" b="1" i="1" dirty="0"/>
              <a:t>: 7010 – ANTANANARIVO 101 MADAGASCAR</a:t>
            </a:r>
            <a:endParaRPr lang="fr-FR" sz="1600" dirty="0"/>
          </a:p>
          <a:p>
            <a:pPr algn="ctr"/>
            <a:r>
              <a:rPr lang="fr-FR" sz="1600" b="1" i="1" dirty="0"/>
              <a:t>Téléphone : (261) 20 24 358 60</a:t>
            </a:r>
            <a:br>
              <a:rPr lang="fr-FR" sz="1600" b="1" i="1" dirty="0"/>
            </a:br>
            <a:r>
              <a:rPr lang="fr-FR" sz="1600" b="1" i="1" dirty="0"/>
              <a:t>Portable : 032 04 802 </a:t>
            </a:r>
            <a:r>
              <a:rPr lang="fr-FR" sz="1600" b="1" i="1" dirty="0" smtClean="0"/>
              <a:t>71 / 034 79 158 41</a:t>
            </a:r>
            <a:endParaRPr lang="fr-FR" sz="1600" dirty="0"/>
          </a:p>
          <a:p>
            <a:pPr algn="ctr"/>
            <a:r>
              <a:rPr lang="fr-FR" sz="1600" b="1" i="1" dirty="0" err="1"/>
              <a:t>E.mail</a:t>
            </a:r>
            <a:r>
              <a:rPr lang="fr-FR" sz="1600" b="1" i="1" dirty="0"/>
              <a:t> : </a:t>
            </a:r>
            <a:r>
              <a:rPr lang="fr-FR" sz="1600" b="1" i="1" u="sng" dirty="0">
                <a:hlinkClick r:id="rId2"/>
              </a:rPr>
              <a:t>akamasoa@moov.mg</a:t>
            </a:r>
            <a:endParaRPr lang="fr-FR" sz="1600" dirty="0"/>
          </a:p>
          <a:p>
            <a:pPr algn="ctr"/>
            <a:r>
              <a:rPr lang="fr-FR" sz="1600" b="1" i="1" dirty="0"/>
              <a:t>Site Web : </a:t>
            </a:r>
            <a:r>
              <a:rPr lang="fr-FR" sz="1600" b="1" i="1" u="sng" dirty="0">
                <a:hlinkClick r:id="rId3"/>
              </a:rPr>
              <a:t>www.perepedro-akamasoa.org</a:t>
            </a:r>
            <a:endParaRPr lang="fr-FR" sz="1600" dirty="0"/>
          </a:p>
          <a:p>
            <a:pPr algn="ctr"/>
            <a:endParaRPr lang="fr-FR" sz="1600" i="1" dirty="0" smtClean="0"/>
          </a:p>
          <a:p>
            <a:pPr algn="ctr"/>
            <a:r>
              <a:rPr lang="fr-FR" sz="1600" i="1" dirty="0" smtClean="0"/>
              <a:t>Association </a:t>
            </a:r>
            <a:r>
              <a:rPr lang="fr-FR" sz="1600" i="1" dirty="0"/>
              <a:t>de droit malgache, </a:t>
            </a:r>
            <a:endParaRPr lang="fr-FR" sz="1600" i="1" dirty="0" smtClean="0"/>
          </a:p>
          <a:p>
            <a:pPr algn="ctr"/>
            <a:r>
              <a:rPr lang="fr-FR" sz="1600" i="1" dirty="0" smtClean="0"/>
              <a:t>reconnue </a:t>
            </a:r>
            <a:r>
              <a:rPr lang="fr-FR" sz="1600" i="1" dirty="0"/>
              <a:t>d’utilité publique par Décret N°2004-164 du 3 Février </a:t>
            </a:r>
            <a:r>
              <a:rPr lang="fr-FR" sz="1600" i="1" dirty="0" smtClean="0"/>
              <a:t>2004</a:t>
            </a:r>
            <a:endParaRPr lang="fr-FR" sz="1600" dirty="0"/>
          </a:p>
        </p:txBody>
      </p:sp>
      <p:sp>
        <p:nvSpPr>
          <p:cNvPr id="10" name="Rectangle 9"/>
          <p:cNvSpPr/>
          <p:nvPr/>
        </p:nvSpPr>
        <p:spPr>
          <a:xfrm>
            <a:off x="549275" y="4855384"/>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Coordonnées bancaires</a:t>
            </a:r>
            <a:endParaRPr lang="fr-FR" sz="2000" b="1" dirty="0"/>
          </a:p>
        </p:txBody>
      </p:sp>
    </p:spTree>
    <p:extLst>
      <p:ext uri="{BB962C8B-B14F-4D97-AF65-F5344CB8AC3E}">
        <p14:creationId xmlns:p14="http://schemas.microsoft.com/office/powerpoint/2010/main" val="30220554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59" y="0"/>
            <a:ext cx="6877067" cy="99060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Espace réservé du numéro de diapositive 1"/>
          <p:cNvSpPr>
            <a:spLocks noGrp="1"/>
          </p:cNvSpPr>
          <p:nvPr>
            <p:ph type="sldNum" sz="quarter" idx="12"/>
          </p:nvPr>
        </p:nvSpPr>
        <p:spPr/>
        <p:txBody>
          <a:bodyPr/>
          <a:lstStyle/>
          <a:p>
            <a:fld id="{EF35D79D-D0B9-4A08-8ACD-DD30A32CD19C}" type="slidenum">
              <a:rPr lang="fr-FR" smtClean="0"/>
              <a:pPr/>
              <a:t>46</a:t>
            </a:fld>
            <a:endParaRPr lang="fr-FR"/>
          </a:p>
        </p:txBody>
      </p:sp>
      <p:sp>
        <p:nvSpPr>
          <p:cNvPr id="6" name="ZoneTexte 5"/>
          <p:cNvSpPr txBox="1"/>
          <p:nvPr/>
        </p:nvSpPr>
        <p:spPr>
          <a:xfrm>
            <a:off x="975508" y="7696841"/>
            <a:ext cx="4906984" cy="523220"/>
          </a:xfrm>
          <a:prstGeom prst="rect">
            <a:avLst/>
          </a:prstGeom>
          <a:noFill/>
        </p:spPr>
        <p:txBody>
          <a:bodyPr wrap="none" rtlCol="0">
            <a:spAutoFit/>
          </a:bodyPr>
          <a:lstStyle/>
          <a:p>
            <a:r>
              <a:rPr lang="fr-FR" sz="2800" b="1" dirty="0" smtClean="0">
                <a:solidFill>
                  <a:schemeClr val="bg1"/>
                </a:solidFill>
                <a:latin typeface="Arial Black" panose="020B0A04020102020204" pitchFamily="34" charset="0"/>
              </a:rPr>
              <a:t>AKAMASOA - mars 2018</a:t>
            </a:r>
            <a:endParaRPr lang="fr-FR" sz="2800" b="1" dirty="0">
              <a:solidFill>
                <a:schemeClr val="bg1"/>
              </a:solidFill>
              <a:latin typeface="Arial Black" panose="020B0A04020102020204" pitchFamily="34" charset="0"/>
            </a:endParaRPr>
          </a:p>
        </p:txBody>
      </p:sp>
      <p:pic>
        <p:nvPicPr>
          <p:cNvPr id="3" name="Imag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391965"/>
            <a:ext cx="6858000" cy="5122069"/>
          </a:xfrm>
          <a:prstGeom prst="rect">
            <a:avLst/>
          </a:prstGeom>
        </p:spPr>
      </p:pic>
    </p:spTree>
    <p:extLst>
      <p:ext uri="{BB962C8B-B14F-4D97-AF65-F5344CB8AC3E}">
        <p14:creationId xmlns:p14="http://schemas.microsoft.com/office/powerpoint/2010/main" val="1048244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EF35D79D-D0B9-4A08-8ACD-DD30A32CD19C}" type="slidenum">
              <a:rPr lang="fr-FR" smtClean="0"/>
              <a:pPr/>
              <a:t>5</a:t>
            </a:fld>
            <a:endParaRPr lang="fr-FR"/>
          </a:p>
        </p:txBody>
      </p:sp>
      <p:sp>
        <p:nvSpPr>
          <p:cNvPr id="4" name="Rectangle 3"/>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5"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HISTOIRE</a:t>
            </a:r>
            <a:r>
              <a:rPr kumimoji="0" lang="fr-FR" altLang="fr-FR" sz="2400" b="1" i="0" u="none" strike="noStrike" cap="none" normalizeH="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 et </a:t>
            </a: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VOCATION</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6" name="ZoneTexte 5"/>
          <p:cNvSpPr txBox="1"/>
          <p:nvPr/>
        </p:nvSpPr>
        <p:spPr>
          <a:xfrm>
            <a:off x="549275" y="2202696"/>
            <a:ext cx="6106295" cy="3770263"/>
          </a:xfrm>
          <a:prstGeom prst="rect">
            <a:avLst/>
          </a:prstGeom>
          <a:noFill/>
        </p:spPr>
        <p:txBody>
          <a:bodyPr wrap="square" rtlCol="0">
            <a:spAutoFit/>
          </a:bodyPr>
          <a:lstStyle/>
          <a:p>
            <a:pPr algn="just">
              <a:spcBef>
                <a:spcPts val="600"/>
              </a:spcBef>
            </a:pPr>
            <a:r>
              <a:rPr lang="fr-FR" sz="1400" dirty="0"/>
              <a:t>Le  Père  Pedro,  prêtre  Lazariste  dans  la  Congrégation  de  Saint  Vincent  de  Paul,  d’origine slovène, est né en Argentine en 1948. En 1970, il part pour la première fois à Madagascar pour être maçon dans les paroisses Lazaristes à </a:t>
            </a:r>
            <a:r>
              <a:rPr lang="fr-FR" sz="1400" dirty="0" err="1"/>
              <a:t>Vangaindrano</a:t>
            </a:r>
            <a:r>
              <a:rPr lang="fr-FR" sz="1400" dirty="0"/>
              <a:t> (sud-est de l’île).</a:t>
            </a:r>
          </a:p>
          <a:p>
            <a:pPr algn="just">
              <a:spcBef>
                <a:spcPts val="600"/>
              </a:spcBef>
            </a:pPr>
            <a:r>
              <a:rPr lang="fr-FR" sz="1400" dirty="0"/>
              <a:t>En 1975, après une période de formation de 3 ans en Europe et après avoir été ordonné prêtre en Argentine,  il repart à Madagascar pour être curé de la Paroisse de Vangaindrano, fonction qu’il remplira durant </a:t>
            </a:r>
            <a:r>
              <a:rPr lang="fr-FR" sz="1400" dirty="0" smtClean="0"/>
              <a:t> </a:t>
            </a:r>
            <a:r>
              <a:rPr lang="fr-FR" sz="1400" dirty="0"/>
              <a:t>14 ans. </a:t>
            </a:r>
          </a:p>
          <a:p>
            <a:pPr algn="just">
              <a:spcBef>
                <a:spcPts val="600"/>
              </a:spcBef>
            </a:pPr>
            <a:r>
              <a:rPr lang="fr-FR" sz="1400" dirty="0"/>
              <a:t>En 1989, il est choisi comme directeur du Scolasticat d’Antananarivo, pour former </a:t>
            </a:r>
            <a:r>
              <a:rPr lang="fr-FR" sz="1400" dirty="0" smtClean="0"/>
              <a:t>des </a:t>
            </a:r>
            <a:r>
              <a:rPr lang="fr-FR" sz="1400" dirty="0"/>
              <a:t>jeunes séminaristes Lazaristes à </a:t>
            </a:r>
            <a:r>
              <a:rPr lang="fr-FR" sz="1400" dirty="0" err="1"/>
              <a:t>Soavimbahoaka</a:t>
            </a:r>
            <a:r>
              <a:rPr lang="fr-FR" sz="1400" dirty="0"/>
              <a:t>. Confronté à l’extrême pauvreté et à la misère qui sévit dans la capitale, il fonde l’association humanitaire « </a:t>
            </a:r>
            <a:r>
              <a:rPr lang="fr-FR" sz="1400" dirty="0" err="1"/>
              <a:t>Akamasoa</a:t>
            </a:r>
            <a:r>
              <a:rPr lang="fr-FR" sz="1400" dirty="0"/>
              <a:t> » en mai 1989, dans le but de contribuer à la réhabilitation humaine et à la réinsertion économique et sociale de familles pauvres d’Antananarivo.</a:t>
            </a:r>
          </a:p>
          <a:p>
            <a:pPr algn="just">
              <a:spcBef>
                <a:spcPts val="600"/>
              </a:spcBef>
            </a:pPr>
            <a:r>
              <a:rPr lang="fr-FR" sz="1400" dirty="0"/>
              <a:t>A la demande d’amis et d’autorités publiques décentralisées, l’association a, depuis, étendu ses actions dans plusieurs communes de diverses régions de Madagascar</a:t>
            </a:r>
            <a:r>
              <a:rPr lang="fr-FR" sz="1400" dirty="0" smtClean="0"/>
              <a:t>.</a:t>
            </a:r>
            <a:endParaRPr lang="fr-FR" sz="1400" dirty="0"/>
          </a:p>
        </p:txBody>
      </p:sp>
      <p:sp>
        <p:nvSpPr>
          <p:cNvPr id="7" name="Rectangle 6"/>
          <p:cNvSpPr>
            <a:spLocks noChangeArrowheads="1"/>
          </p:cNvSpPr>
          <p:nvPr/>
        </p:nvSpPr>
        <p:spPr bwMode="auto">
          <a:xfrm>
            <a:off x="549275" y="6791838"/>
            <a:ext cx="5772785" cy="2424747"/>
          </a:xfrm>
          <a:prstGeom prst="rect">
            <a:avLst/>
          </a:prstGeom>
          <a:solidFill>
            <a:srgbClr val="FFFFFF"/>
          </a:solidFill>
          <a:ln w="38100">
            <a:solidFill>
              <a:srgbClr val="FFC000"/>
            </a:solidFill>
            <a:miter lim="800000"/>
            <a:headEnd/>
            <a:tailEnd/>
          </a:ln>
        </p:spPr>
        <p:txBody>
          <a:bodyPr rot="0" vert="horz" wrap="square" lIns="91440" tIns="45720" rIns="91440" bIns="45720" anchor="t" anchorCtr="0" upright="1">
            <a:noAutofit/>
          </a:bodyPr>
          <a:lstStyle/>
          <a:p>
            <a:pPr>
              <a:lnSpc>
                <a:spcPct val="115000"/>
              </a:lnSpc>
              <a:spcAft>
                <a:spcPts val="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1.  Apporter une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aide d’urgence temporaire</a:t>
            </a:r>
            <a:r>
              <a:rPr lang="fr-FR" sz="16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aux personnes démunies.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2.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Accompagner</a:t>
            </a:r>
            <a:r>
              <a:rPr lang="fr-FR" sz="16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le retour des familles sans travail aux villages d’origine.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3.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Construire</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des logements familiaux pour les sans-abri.</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4.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Scolariser</a:t>
            </a:r>
            <a:r>
              <a:rPr lang="fr-FR" sz="16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les enfants.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5.  Fournir les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soins</a:t>
            </a:r>
            <a:r>
              <a:rPr lang="fr-FR" sz="16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de santé.</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6.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Conduire à l’emploi</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par les activités de l’association et de l’extérieur.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7.  Assurer la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formation professionnelle</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8.  Faire accéder à nos </a:t>
            </a:r>
            <a:r>
              <a:rPr lang="fr-FR" sz="1600" b="1" u="sng"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services</a:t>
            </a:r>
            <a:r>
              <a:rPr lang="fr-FR" sz="1400" b="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tous les pauvres des villages alentours.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49275" y="6260047"/>
            <a:ext cx="1900622" cy="335311"/>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Vocations</a:t>
            </a:r>
            <a:endParaRPr lang="fr-FR" sz="2000" b="1" dirty="0"/>
          </a:p>
        </p:txBody>
      </p:sp>
      <p:sp>
        <p:nvSpPr>
          <p:cNvPr id="12" name="Rectangle 11"/>
          <p:cNvSpPr/>
          <p:nvPr/>
        </p:nvSpPr>
        <p:spPr>
          <a:xfrm>
            <a:off x="549275" y="1726523"/>
            <a:ext cx="1900622" cy="335311"/>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Histoire</a:t>
            </a:r>
            <a:endParaRPr lang="fr-FR" sz="2000" b="1" dirty="0"/>
          </a:p>
        </p:txBody>
      </p:sp>
      <p:pic>
        <p:nvPicPr>
          <p:cNvPr id="9" name="Imag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29175" y="347789"/>
            <a:ext cx="1702435" cy="1662203"/>
          </a:xfrm>
          <a:prstGeom prst="rect">
            <a:avLst/>
          </a:prstGeom>
          <a:ln w="28575">
            <a:solidFill>
              <a:srgbClr val="0070C0"/>
            </a:solidFill>
          </a:ln>
        </p:spPr>
      </p:pic>
    </p:spTree>
    <p:extLst>
      <p:ext uri="{BB962C8B-B14F-4D97-AF65-F5344CB8AC3E}">
        <p14:creationId xmlns:p14="http://schemas.microsoft.com/office/powerpoint/2010/main" val="3900304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6</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LIEUX D’INTERVENTION</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5" name="ZoneTexte 4"/>
          <p:cNvSpPr txBox="1"/>
          <p:nvPr/>
        </p:nvSpPr>
        <p:spPr>
          <a:xfrm>
            <a:off x="475480" y="1022120"/>
            <a:ext cx="6180501" cy="3139321"/>
          </a:xfrm>
          <a:prstGeom prst="rect">
            <a:avLst/>
          </a:prstGeom>
          <a:noFill/>
        </p:spPr>
        <p:txBody>
          <a:bodyPr wrap="square" rtlCol="0">
            <a:spAutoFit/>
          </a:bodyPr>
          <a:lstStyle/>
          <a:p>
            <a:r>
              <a:rPr lang="fr-FR" sz="1600" b="1" i="1" u="sng" dirty="0">
                <a:solidFill>
                  <a:srgbClr val="548DD4"/>
                </a:solidFill>
              </a:rPr>
              <a:t>Les centres proches de la capitale d’Antananarivo </a:t>
            </a:r>
            <a:r>
              <a:rPr lang="fr-FR" sz="1600" b="1" i="1" u="sng" dirty="0" smtClean="0">
                <a:solidFill>
                  <a:srgbClr val="548DD4"/>
                </a:solidFill>
              </a:rPr>
              <a:t>:</a:t>
            </a:r>
            <a:endParaRPr lang="fr-FR" sz="1600" b="1" dirty="0">
              <a:solidFill>
                <a:srgbClr val="548DD4"/>
              </a:solidFill>
            </a:endParaRPr>
          </a:p>
          <a:p>
            <a:pPr marL="171450" lvl="0" indent="-171450">
              <a:buClr>
                <a:srgbClr val="FFC000"/>
              </a:buClr>
              <a:buFont typeface="Wingdings" panose="05000000000000000000" pitchFamily="2" charset="2"/>
              <a:buChar char="Ø"/>
            </a:pPr>
            <a:r>
              <a:rPr lang="fr-FR" sz="1400" dirty="0"/>
              <a:t>Centre d’</a:t>
            </a:r>
            <a:r>
              <a:rPr lang="fr-FR" sz="1400" dirty="0" err="1"/>
              <a:t>Antolojanahary</a:t>
            </a:r>
            <a:r>
              <a:rPr lang="fr-FR" sz="1400" dirty="0"/>
              <a:t> (créé en 1989) - RN 4, PK 60 - route d’</a:t>
            </a:r>
            <a:r>
              <a:rPr lang="fr-FR" sz="1400" dirty="0" err="1"/>
              <a:t>Ankazobe</a:t>
            </a:r>
            <a:r>
              <a:rPr lang="fr-FR" sz="1400" dirty="0"/>
              <a:t>.</a:t>
            </a:r>
          </a:p>
          <a:p>
            <a:pPr marL="171450" lvl="0" indent="-171450">
              <a:buClr>
                <a:srgbClr val="FFC000"/>
              </a:buClr>
              <a:buFont typeface="Wingdings" panose="05000000000000000000" pitchFamily="2" charset="2"/>
              <a:buChar char="Ø"/>
            </a:pPr>
            <a:r>
              <a:rPr lang="fr-FR" sz="1400" dirty="0"/>
              <a:t>Centre de </a:t>
            </a:r>
            <a:r>
              <a:rPr lang="fr-FR" sz="1400" dirty="0" err="1"/>
              <a:t>Manantenasoa</a:t>
            </a:r>
            <a:r>
              <a:rPr lang="fr-FR" sz="1400" dirty="0"/>
              <a:t> (créé en 1990) - RN 2, PK 8 - route de Toamasina.</a:t>
            </a:r>
          </a:p>
          <a:p>
            <a:pPr marL="171450" lvl="0" indent="-171450">
              <a:buClr>
                <a:srgbClr val="FFC000"/>
              </a:buClr>
              <a:buFont typeface="Wingdings" panose="05000000000000000000" pitchFamily="2" charset="2"/>
              <a:buChar char="Ø"/>
            </a:pPr>
            <a:r>
              <a:rPr lang="fr-FR" sz="1400" dirty="0"/>
              <a:t>Centre d’</a:t>
            </a:r>
            <a:r>
              <a:rPr lang="fr-FR" sz="1400" dirty="0" err="1"/>
              <a:t>Andralanitra</a:t>
            </a:r>
            <a:r>
              <a:rPr lang="fr-FR" sz="1400" dirty="0"/>
              <a:t> (créé en 1991) - RN 2, PK 8 - route de Toamasina.</a:t>
            </a:r>
          </a:p>
          <a:p>
            <a:pPr marL="171450" lvl="0" indent="-171450">
              <a:buClr>
                <a:srgbClr val="FFC000"/>
              </a:buClr>
              <a:buFont typeface="Wingdings" panose="05000000000000000000" pitchFamily="2" charset="2"/>
              <a:buChar char="Ø"/>
            </a:pPr>
            <a:r>
              <a:rPr lang="fr-FR" sz="1400" dirty="0"/>
              <a:t>Centre de </a:t>
            </a:r>
            <a:r>
              <a:rPr lang="fr-FR" sz="1400" dirty="0" err="1"/>
              <a:t>Mahatsara</a:t>
            </a:r>
            <a:r>
              <a:rPr lang="fr-FR" sz="1400" dirty="0"/>
              <a:t> (créé en 1993) - RN 2, PK 12 - route de Toamasina.</a:t>
            </a:r>
          </a:p>
          <a:p>
            <a:pPr marL="171450" lvl="0" indent="-171450">
              <a:buClr>
                <a:srgbClr val="FFC000"/>
              </a:buClr>
              <a:buFont typeface="Wingdings" panose="05000000000000000000" pitchFamily="2" charset="2"/>
              <a:buChar char="Ø"/>
            </a:pPr>
            <a:r>
              <a:rPr lang="fr-FR" sz="1400" dirty="0"/>
              <a:t>Centre d’</a:t>
            </a:r>
            <a:r>
              <a:rPr lang="fr-FR" sz="1400" dirty="0" err="1"/>
              <a:t>Ambatomitokona</a:t>
            </a:r>
            <a:r>
              <a:rPr lang="fr-FR" sz="1400" dirty="0"/>
              <a:t> - </a:t>
            </a:r>
            <a:r>
              <a:rPr lang="fr-FR" sz="1400" dirty="0" err="1"/>
              <a:t>Talata</a:t>
            </a:r>
            <a:r>
              <a:rPr lang="fr-FR" sz="1400" dirty="0"/>
              <a:t> </a:t>
            </a:r>
            <a:r>
              <a:rPr lang="fr-FR" sz="1400" dirty="0" err="1"/>
              <a:t>Volonondry</a:t>
            </a:r>
            <a:r>
              <a:rPr lang="fr-FR" sz="1400" dirty="0"/>
              <a:t> (créé en 1994) - RN 3, PK 37 - route d’</a:t>
            </a:r>
            <a:r>
              <a:rPr lang="fr-FR" sz="1400" dirty="0" err="1"/>
              <a:t>Anjozorobe</a:t>
            </a:r>
            <a:r>
              <a:rPr lang="fr-FR" sz="1400" dirty="0"/>
              <a:t>.</a:t>
            </a:r>
          </a:p>
          <a:p>
            <a:r>
              <a:rPr lang="fr-FR" sz="1200" dirty="0"/>
              <a:t> </a:t>
            </a:r>
            <a:endParaRPr lang="fr-FR" sz="1400" b="1" u="sng" dirty="0"/>
          </a:p>
          <a:p>
            <a:r>
              <a:rPr lang="fr-FR" sz="1600" b="1" i="1" u="sng" dirty="0">
                <a:solidFill>
                  <a:srgbClr val="548DD4"/>
                </a:solidFill>
              </a:rPr>
              <a:t>Les centres situés en Province :</a:t>
            </a:r>
          </a:p>
          <a:p>
            <a:pPr marL="171450" lvl="0" indent="-171450">
              <a:buClr>
                <a:srgbClr val="FFC000"/>
              </a:buClr>
              <a:buFont typeface="Wingdings" panose="05000000000000000000" pitchFamily="2" charset="2"/>
              <a:buChar char="Ø"/>
            </a:pPr>
            <a:r>
              <a:rPr lang="fr-FR" sz="1400" dirty="0" err="1"/>
              <a:t>Alakamisy</a:t>
            </a:r>
            <a:r>
              <a:rPr lang="fr-FR" sz="1400" dirty="0"/>
              <a:t> </a:t>
            </a:r>
            <a:r>
              <a:rPr lang="fr-FR" sz="1400" dirty="0" err="1"/>
              <a:t>Ambohimaha</a:t>
            </a:r>
            <a:r>
              <a:rPr lang="fr-FR" sz="1400" dirty="0"/>
              <a:t> &amp; </a:t>
            </a:r>
            <a:r>
              <a:rPr lang="fr-FR" sz="1400" dirty="0" err="1"/>
              <a:t>Safata</a:t>
            </a:r>
            <a:r>
              <a:rPr lang="fr-FR" sz="1400" dirty="0"/>
              <a:t> à 400 km au sud de la capitale, province de Fianarantsoa.</a:t>
            </a:r>
          </a:p>
          <a:p>
            <a:pPr marL="171450" lvl="0" indent="-171450">
              <a:buClr>
                <a:srgbClr val="FFC000"/>
              </a:buClr>
              <a:buFont typeface="Wingdings" panose="05000000000000000000" pitchFamily="2" charset="2"/>
              <a:buChar char="Ø"/>
            </a:pPr>
            <a:r>
              <a:rPr lang="fr-FR" sz="1400" dirty="0" err="1"/>
              <a:t>Farafangana</a:t>
            </a:r>
            <a:r>
              <a:rPr lang="fr-FR" sz="1400" dirty="0"/>
              <a:t>, Vangaindrano, </a:t>
            </a:r>
            <a:r>
              <a:rPr lang="fr-FR" sz="1400" dirty="0" err="1"/>
              <a:t>Ranomena</a:t>
            </a:r>
            <a:r>
              <a:rPr lang="fr-FR" sz="1400" dirty="0"/>
              <a:t>, </a:t>
            </a:r>
            <a:r>
              <a:rPr lang="fr-FR" sz="1400" dirty="0" err="1" smtClean="0"/>
              <a:t>Midongy</a:t>
            </a:r>
            <a:r>
              <a:rPr lang="fr-FR" sz="1400" dirty="0" smtClean="0"/>
              <a:t>, </a:t>
            </a:r>
            <a:r>
              <a:rPr lang="fr-FR" sz="1400" dirty="0" err="1" smtClean="0"/>
              <a:t>Ampitafa</a:t>
            </a:r>
            <a:r>
              <a:rPr lang="fr-FR" sz="1400" dirty="0" smtClean="0"/>
              <a:t> </a:t>
            </a:r>
            <a:r>
              <a:rPr lang="fr-FR" sz="1400" dirty="0"/>
              <a:t>à 900km sur la côte sud-est du pays.</a:t>
            </a:r>
          </a:p>
          <a:p>
            <a:pPr marL="171450" lvl="0" indent="-171450">
              <a:buClr>
                <a:srgbClr val="FFC000"/>
              </a:buClr>
              <a:buFont typeface="Wingdings" panose="05000000000000000000" pitchFamily="2" charset="2"/>
              <a:buChar char="Ø"/>
            </a:pPr>
            <a:r>
              <a:rPr lang="fr-FR" sz="1400" dirty="0"/>
              <a:t>Béthanie </a:t>
            </a:r>
            <a:r>
              <a:rPr lang="fr-FR" sz="1400" dirty="0" smtClean="0"/>
              <a:t>et </a:t>
            </a:r>
            <a:r>
              <a:rPr lang="fr-FR" sz="1400" dirty="0" err="1" smtClean="0"/>
              <a:t>Kimony</a:t>
            </a:r>
            <a:r>
              <a:rPr lang="fr-FR" sz="1400" dirty="0" smtClean="0"/>
              <a:t> à </a:t>
            </a:r>
            <a:r>
              <a:rPr lang="fr-FR" sz="1400" dirty="0"/>
              <a:t>Morondava, 640km de Tana à l’ouest</a:t>
            </a:r>
            <a:r>
              <a:rPr lang="fr-FR" sz="1400" dirty="0" smtClean="0"/>
              <a:t>.</a:t>
            </a:r>
            <a:endParaRPr lang="fr-FR" sz="1400" dirty="0"/>
          </a:p>
        </p:txBody>
      </p:sp>
      <p:pic>
        <p:nvPicPr>
          <p:cNvPr id="6" name="Image 5"/>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25807" y="4251084"/>
            <a:ext cx="4396274" cy="5383748"/>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2236406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7</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RÉALISATIONS 2017</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49275" y="947964"/>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Constructions</a:t>
            </a:r>
            <a:endParaRPr lang="fr-FR" sz="2000" b="1" dirty="0"/>
          </a:p>
        </p:txBody>
      </p:sp>
      <p:sp>
        <p:nvSpPr>
          <p:cNvPr id="6" name="ZoneTexte 5"/>
          <p:cNvSpPr txBox="1"/>
          <p:nvPr/>
        </p:nvSpPr>
        <p:spPr>
          <a:xfrm>
            <a:off x="440209" y="1324850"/>
            <a:ext cx="4510043" cy="3970318"/>
          </a:xfrm>
          <a:prstGeom prst="rect">
            <a:avLst/>
          </a:prstGeom>
          <a:noFill/>
        </p:spPr>
        <p:txBody>
          <a:bodyPr wrap="square" rtlCol="0">
            <a:spAutoFit/>
          </a:bodyPr>
          <a:lstStyle/>
          <a:p>
            <a:pPr marL="285750" indent="-285750">
              <a:buClr>
                <a:srgbClr val="FFC000"/>
              </a:buClr>
              <a:buFont typeface="Wingdings" panose="05000000000000000000" pitchFamily="2" charset="2"/>
              <a:buChar char="Ø"/>
            </a:pPr>
            <a:r>
              <a:rPr lang="fr-FR" sz="1400" dirty="0"/>
              <a:t>107 </a:t>
            </a:r>
            <a:r>
              <a:rPr lang="fr-FR" sz="1400" dirty="0" smtClean="0"/>
              <a:t>maisons </a:t>
            </a:r>
            <a:r>
              <a:rPr lang="fr-FR" sz="1400" dirty="0"/>
              <a:t>avec 107 latrines et 107 </a:t>
            </a:r>
            <a:r>
              <a:rPr lang="fr-FR" sz="1400" dirty="0" smtClean="0"/>
              <a:t>douches</a:t>
            </a:r>
          </a:p>
          <a:p>
            <a:pPr marL="285750" indent="-285750">
              <a:buClr>
                <a:srgbClr val="FFC000"/>
              </a:buClr>
              <a:buFont typeface="Wingdings" panose="05000000000000000000" pitchFamily="2" charset="2"/>
              <a:buChar char="Ø"/>
            </a:pPr>
            <a:r>
              <a:rPr lang="fr-FR" sz="1400" dirty="0" smtClean="0"/>
              <a:t>Un bâtiment de 10 salles de classes pour l’école primaire de Mahatsara</a:t>
            </a:r>
          </a:p>
          <a:p>
            <a:pPr marL="285750" indent="-285750">
              <a:buClr>
                <a:srgbClr val="FFC000"/>
              </a:buClr>
              <a:buFont typeface="Wingdings" panose="05000000000000000000" pitchFamily="2" charset="2"/>
              <a:buChar char="Ø"/>
            </a:pPr>
            <a:r>
              <a:rPr lang="fr-FR" sz="1400" dirty="0" smtClean="0"/>
              <a:t>66 </a:t>
            </a:r>
            <a:r>
              <a:rPr lang="fr-FR" sz="1400" dirty="0"/>
              <a:t>WC communautaires à </a:t>
            </a:r>
            <a:r>
              <a:rPr lang="fr-FR" sz="1400" dirty="0" err="1"/>
              <a:t>Mahatsara</a:t>
            </a:r>
            <a:r>
              <a:rPr lang="fr-FR" sz="1400" dirty="0"/>
              <a:t> (Ecole) et </a:t>
            </a:r>
            <a:r>
              <a:rPr lang="fr-FR" sz="1400" dirty="0" smtClean="0"/>
              <a:t>au centre d’accueil de </a:t>
            </a:r>
            <a:r>
              <a:rPr lang="fr-FR" sz="1400" dirty="0" err="1" smtClean="0"/>
              <a:t>Mangarivotra</a:t>
            </a:r>
            <a:endParaRPr lang="fr-FR" sz="1400" dirty="0"/>
          </a:p>
          <a:p>
            <a:pPr marL="285750" indent="-285750">
              <a:buClr>
                <a:srgbClr val="FFC000"/>
              </a:buClr>
              <a:buFont typeface="Wingdings" panose="05000000000000000000" pitchFamily="2" charset="2"/>
              <a:buChar char="Ø"/>
            </a:pPr>
            <a:r>
              <a:rPr lang="fr-FR" sz="1400" dirty="0" smtClean="0"/>
              <a:t>rénovation </a:t>
            </a:r>
            <a:r>
              <a:rPr lang="fr-FR" sz="1400" dirty="0"/>
              <a:t>d’un bâtiment </a:t>
            </a:r>
            <a:r>
              <a:rPr lang="fr-FR" sz="1400" dirty="0" smtClean="0"/>
              <a:t>avec </a:t>
            </a:r>
            <a:r>
              <a:rPr lang="fr-FR" sz="1400" dirty="0"/>
              <a:t>10 chambres pour les jeunes filles étudiantes à l’école supérieure </a:t>
            </a:r>
            <a:r>
              <a:rPr lang="fr-FR" sz="1400" dirty="0" smtClean="0"/>
              <a:t>d’</a:t>
            </a:r>
            <a:r>
              <a:rPr lang="fr-FR" sz="1400" dirty="0" err="1" smtClean="0"/>
              <a:t>Akamasoa</a:t>
            </a:r>
            <a:endParaRPr lang="fr-FR" sz="1400" dirty="0" smtClean="0"/>
          </a:p>
          <a:p>
            <a:pPr marL="285750" indent="-285750">
              <a:buClr>
                <a:srgbClr val="FFC000"/>
              </a:buClr>
              <a:buFont typeface="Wingdings" panose="05000000000000000000" pitchFamily="2" charset="2"/>
              <a:buChar char="Ø"/>
            </a:pPr>
            <a:r>
              <a:rPr lang="fr-FR" sz="1400" dirty="0"/>
              <a:t>r</a:t>
            </a:r>
            <a:r>
              <a:rPr lang="fr-FR" sz="1400" dirty="0" smtClean="0"/>
              <a:t>énovation </a:t>
            </a:r>
            <a:r>
              <a:rPr lang="fr-FR" sz="1400" dirty="0"/>
              <a:t>d’un bâtiment pour les crèches à </a:t>
            </a:r>
            <a:r>
              <a:rPr lang="fr-FR" sz="1400" dirty="0" err="1" smtClean="0"/>
              <a:t>Mahatazana</a:t>
            </a:r>
            <a:endParaRPr lang="fr-FR" sz="1400" dirty="0" smtClean="0"/>
          </a:p>
          <a:p>
            <a:pPr marL="285750" indent="-285750">
              <a:buClr>
                <a:srgbClr val="FFC000"/>
              </a:buClr>
              <a:buFont typeface="Wingdings" panose="05000000000000000000" pitchFamily="2" charset="2"/>
              <a:buChar char="Ø"/>
            </a:pPr>
            <a:r>
              <a:rPr lang="fr-FR" sz="1400" dirty="0" smtClean="0"/>
              <a:t>extension </a:t>
            </a:r>
            <a:r>
              <a:rPr lang="fr-FR" sz="1400" dirty="0"/>
              <a:t>et </a:t>
            </a:r>
            <a:r>
              <a:rPr lang="fr-FR" sz="1400" dirty="0" smtClean="0"/>
              <a:t>rénovation </a:t>
            </a:r>
            <a:r>
              <a:rPr lang="fr-FR" sz="1400" dirty="0"/>
              <a:t>du </a:t>
            </a:r>
            <a:r>
              <a:rPr lang="fr-FR" sz="1400" dirty="0" smtClean="0"/>
              <a:t>centre </a:t>
            </a:r>
            <a:r>
              <a:rPr lang="fr-FR" sz="1400" dirty="0"/>
              <a:t>d’accueil à </a:t>
            </a:r>
            <a:r>
              <a:rPr lang="fr-FR" sz="1400" dirty="0" err="1" smtClean="0"/>
              <a:t>Mangarivotra</a:t>
            </a:r>
            <a:endParaRPr lang="fr-FR" sz="1400" dirty="0" smtClean="0"/>
          </a:p>
          <a:p>
            <a:pPr marL="285750" indent="-285750">
              <a:buClr>
                <a:srgbClr val="FFC000"/>
              </a:buClr>
              <a:buFont typeface="Wingdings" panose="05000000000000000000" pitchFamily="2" charset="2"/>
              <a:buChar char="Ø"/>
            </a:pPr>
            <a:r>
              <a:rPr lang="fr-FR" sz="1400" dirty="0" smtClean="0"/>
              <a:t>rénovation </a:t>
            </a:r>
            <a:r>
              <a:rPr lang="fr-FR" sz="1400" dirty="0"/>
              <a:t>du terrain </a:t>
            </a:r>
            <a:r>
              <a:rPr lang="fr-FR" sz="1400" dirty="0" smtClean="0"/>
              <a:t>de </a:t>
            </a:r>
            <a:r>
              <a:rPr lang="fr-FR" sz="1400" dirty="0"/>
              <a:t>basket </a:t>
            </a:r>
            <a:r>
              <a:rPr lang="fr-FR" sz="1400" dirty="0" smtClean="0"/>
              <a:t>d’</a:t>
            </a:r>
            <a:r>
              <a:rPr lang="fr-FR" sz="1400" dirty="0" err="1" smtClean="0"/>
              <a:t>Andralanitra</a:t>
            </a:r>
            <a:r>
              <a:rPr lang="fr-FR" sz="1400" dirty="0" smtClean="0"/>
              <a:t> (extension</a:t>
            </a:r>
            <a:r>
              <a:rPr lang="fr-FR" sz="1400" dirty="0"/>
              <a:t>, clôture, pose de </a:t>
            </a:r>
            <a:r>
              <a:rPr lang="fr-FR" sz="1400" dirty="0" smtClean="0"/>
              <a:t>parquet) avec la construction </a:t>
            </a:r>
            <a:r>
              <a:rPr lang="fr-FR" sz="1400" dirty="0"/>
              <a:t>de 2 vestiaires  avec </a:t>
            </a:r>
            <a:r>
              <a:rPr lang="fr-FR" sz="1400" dirty="0" smtClean="0"/>
              <a:t>toilettes</a:t>
            </a:r>
          </a:p>
          <a:p>
            <a:pPr marL="285750" indent="-285750">
              <a:buClr>
                <a:srgbClr val="FFC000"/>
              </a:buClr>
              <a:buFont typeface="Wingdings" panose="05000000000000000000" pitchFamily="2" charset="2"/>
              <a:buChar char="Ø"/>
            </a:pPr>
            <a:r>
              <a:rPr lang="fr-FR" sz="1400" dirty="0" smtClean="0"/>
              <a:t>construction </a:t>
            </a:r>
            <a:r>
              <a:rPr lang="fr-FR" sz="1400" dirty="0"/>
              <a:t>d’un cimetière à </a:t>
            </a:r>
            <a:r>
              <a:rPr lang="fr-FR" sz="1400" dirty="0" err="1"/>
              <a:t>Bemasoandro</a:t>
            </a:r>
            <a:r>
              <a:rPr lang="fr-FR" sz="1400" dirty="0"/>
              <a:t> avec un portail </a:t>
            </a:r>
            <a:r>
              <a:rPr lang="fr-FR" sz="1400" dirty="0" smtClean="0"/>
              <a:t>métallique</a:t>
            </a:r>
          </a:p>
          <a:p>
            <a:pPr marL="285750" indent="-285750">
              <a:buClr>
                <a:srgbClr val="FFC000"/>
              </a:buClr>
              <a:buFont typeface="Wingdings" panose="05000000000000000000" pitchFamily="2" charset="2"/>
              <a:buChar char="Ø"/>
            </a:pPr>
            <a:r>
              <a:rPr lang="fr-FR" sz="1400" dirty="0"/>
              <a:t>construction  </a:t>
            </a:r>
            <a:r>
              <a:rPr lang="fr-FR" sz="1400" dirty="0" smtClean="0"/>
              <a:t>d’un gite d’étape à  </a:t>
            </a:r>
            <a:r>
              <a:rPr lang="fr-FR" sz="1400" dirty="0"/>
              <a:t>étage à </a:t>
            </a:r>
            <a:r>
              <a:rPr lang="fr-FR" sz="1400" dirty="0" smtClean="0"/>
              <a:t>Ranomafana-Fianarantsoa </a:t>
            </a:r>
            <a:r>
              <a:rPr lang="fr-FR" sz="1400" dirty="0"/>
              <a:t>avec installation solaire</a:t>
            </a:r>
          </a:p>
        </p:txBody>
      </p:sp>
      <p:sp>
        <p:nvSpPr>
          <p:cNvPr id="7" name="ZoneTexte 6"/>
          <p:cNvSpPr txBox="1"/>
          <p:nvPr/>
        </p:nvSpPr>
        <p:spPr>
          <a:xfrm>
            <a:off x="440209" y="5681597"/>
            <a:ext cx="4446246" cy="3385542"/>
          </a:xfrm>
          <a:prstGeom prst="rect">
            <a:avLst/>
          </a:prstGeom>
          <a:noFill/>
        </p:spPr>
        <p:txBody>
          <a:bodyPr wrap="square" rtlCol="0">
            <a:spAutoFit/>
          </a:bodyPr>
          <a:lstStyle/>
          <a:p>
            <a:pPr>
              <a:buClr>
                <a:srgbClr val="92D050"/>
              </a:buClr>
            </a:pPr>
            <a:r>
              <a:rPr lang="fr-FR" sz="1600" b="1" dirty="0" smtClean="0">
                <a:solidFill>
                  <a:srgbClr val="548DD4"/>
                </a:solidFill>
              </a:rPr>
              <a:t>Routes et murs :</a:t>
            </a:r>
          </a:p>
          <a:p>
            <a:pPr marL="285750" indent="-285750">
              <a:buClr>
                <a:srgbClr val="FFC000"/>
              </a:buClr>
              <a:buFont typeface="Wingdings" panose="05000000000000000000" pitchFamily="2" charset="2"/>
              <a:buChar char="Ø"/>
            </a:pPr>
            <a:r>
              <a:rPr lang="fr-FR" sz="1400" dirty="0"/>
              <a:t>construction d’un grand mur de soutènement à </a:t>
            </a:r>
            <a:r>
              <a:rPr lang="fr-FR" sz="1400" dirty="0" err="1"/>
              <a:t>Bemasoandro</a:t>
            </a:r>
            <a:endParaRPr lang="fr-FR" sz="1400" dirty="0"/>
          </a:p>
          <a:p>
            <a:pPr marL="285750" indent="-285750">
              <a:buClr>
                <a:srgbClr val="FFC000"/>
              </a:buClr>
              <a:buFont typeface="Wingdings" panose="05000000000000000000" pitchFamily="2" charset="2"/>
              <a:buChar char="Ø"/>
            </a:pPr>
            <a:r>
              <a:rPr lang="fr-FR" sz="1400" dirty="0"/>
              <a:t>pavage d’une </a:t>
            </a:r>
            <a:r>
              <a:rPr lang="fr-FR" sz="1400" dirty="0" smtClean="0"/>
              <a:t>ruelle </a:t>
            </a:r>
            <a:r>
              <a:rPr lang="fr-FR" sz="1400" dirty="0"/>
              <a:t>de 300 </a:t>
            </a:r>
            <a:r>
              <a:rPr lang="fr-FR" sz="1400" dirty="0" smtClean="0"/>
              <a:t>m </a:t>
            </a:r>
            <a:r>
              <a:rPr lang="fr-FR" sz="1400" dirty="0"/>
              <a:t>x 5 m </a:t>
            </a:r>
            <a:r>
              <a:rPr lang="fr-FR" sz="1400" dirty="0" smtClean="0"/>
              <a:t>au </a:t>
            </a:r>
            <a:r>
              <a:rPr lang="fr-FR" sz="1400" dirty="0"/>
              <a:t>village de  Mahatsara </a:t>
            </a:r>
          </a:p>
          <a:p>
            <a:pPr marL="285750" indent="-285750">
              <a:buClr>
                <a:srgbClr val="FFC000"/>
              </a:buClr>
              <a:buFont typeface="Wingdings" panose="05000000000000000000" pitchFamily="2" charset="2"/>
              <a:buChar char="Ø"/>
            </a:pPr>
            <a:r>
              <a:rPr lang="fr-FR" sz="1400" dirty="0"/>
              <a:t>réhabilitation d’une route pavée à </a:t>
            </a:r>
            <a:r>
              <a:rPr lang="fr-FR" sz="1400" dirty="0" err="1"/>
              <a:t>Bemasoandro</a:t>
            </a:r>
            <a:r>
              <a:rPr lang="fr-FR" sz="1400" dirty="0"/>
              <a:t> et à </a:t>
            </a:r>
            <a:r>
              <a:rPr lang="fr-FR" sz="1400" dirty="0" err="1" smtClean="0"/>
              <a:t>Mangarivotra</a:t>
            </a:r>
            <a:endParaRPr lang="fr-FR" sz="1400" dirty="0" smtClean="0"/>
          </a:p>
          <a:p>
            <a:pPr marL="285750" indent="-285750">
              <a:buClr>
                <a:srgbClr val="FFC000"/>
              </a:buClr>
              <a:buFont typeface="Wingdings" panose="05000000000000000000" pitchFamily="2" charset="2"/>
              <a:buChar char="Ø"/>
            </a:pPr>
            <a:r>
              <a:rPr lang="fr-FR" sz="1400" dirty="0"/>
              <a:t>u</a:t>
            </a:r>
            <a:r>
              <a:rPr lang="fr-FR" sz="1400" dirty="0" smtClean="0"/>
              <a:t>n </a:t>
            </a:r>
            <a:r>
              <a:rPr lang="fr-FR" sz="1400" dirty="0"/>
              <a:t>grand </a:t>
            </a:r>
            <a:r>
              <a:rPr lang="fr-FR" sz="1400" dirty="0" smtClean="0"/>
              <a:t>mur </a:t>
            </a:r>
            <a:r>
              <a:rPr lang="fr-FR" sz="1400" dirty="0"/>
              <a:t>de soutènement et gradin pour protéger  l’école </a:t>
            </a:r>
            <a:r>
              <a:rPr lang="fr-FR" sz="1400" dirty="0" smtClean="0"/>
              <a:t>des sœurs </a:t>
            </a:r>
            <a:r>
              <a:rPr lang="fr-FR" sz="1400" dirty="0"/>
              <a:t>à </a:t>
            </a:r>
            <a:r>
              <a:rPr lang="fr-FR" sz="1400" dirty="0" err="1"/>
              <a:t>Vangaindrano</a:t>
            </a:r>
            <a:endParaRPr lang="fr-FR" sz="1400" dirty="0"/>
          </a:p>
          <a:p>
            <a:pPr>
              <a:buClr>
                <a:srgbClr val="92D050"/>
              </a:buClr>
            </a:pPr>
            <a:r>
              <a:rPr lang="fr-FR" sz="1600" b="1" dirty="0" smtClean="0">
                <a:solidFill>
                  <a:srgbClr val="548DD4"/>
                </a:solidFill>
              </a:rPr>
              <a:t>Réhabilitations :</a:t>
            </a:r>
          </a:p>
          <a:p>
            <a:pPr marL="285750" indent="-285750">
              <a:buClr>
                <a:srgbClr val="FFC000"/>
              </a:buClr>
              <a:buFont typeface="Wingdings" panose="05000000000000000000" pitchFamily="2" charset="2"/>
              <a:buChar char="Ø"/>
            </a:pPr>
            <a:r>
              <a:rPr lang="fr-FR" sz="1400" dirty="0" smtClean="0"/>
              <a:t>enduit </a:t>
            </a:r>
            <a:r>
              <a:rPr lang="fr-FR" sz="1400" dirty="0"/>
              <a:t>de 50 maisons  </a:t>
            </a:r>
            <a:r>
              <a:rPr lang="fr-FR" sz="1400" dirty="0" smtClean="0"/>
              <a:t>de la Cité </a:t>
            </a:r>
            <a:r>
              <a:rPr lang="fr-FR" sz="1400" dirty="0" err="1" smtClean="0"/>
              <a:t>Andralanitra</a:t>
            </a:r>
            <a:endParaRPr lang="fr-FR" sz="1400" dirty="0" smtClean="0"/>
          </a:p>
          <a:p>
            <a:pPr marL="285750" indent="-285750">
              <a:buClr>
                <a:srgbClr val="FFC000"/>
              </a:buClr>
              <a:buFont typeface="Wingdings" panose="05000000000000000000" pitchFamily="2" charset="2"/>
              <a:buChar char="Ø"/>
            </a:pPr>
            <a:r>
              <a:rPr lang="fr-FR" sz="1400" dirty="0" smtClean="0"/>
              <a:t>bitumage de la cour d’une école </a:t>
            </a:r>
            <a:r>
              <a:rPr lang="fr-FR" sz="1400" dirty="0"/>
              <a:t>à </a:t>
            </a:r>
            <a:r>
              <a:rPr lang="fr-FR" sz="1400" dirty="0" smtClean="0"/>
              <a:t>Andralanitra, à </a:t>
            </a:r>
            <a:r>
              <a:rPr lang="fr-FR" sz="1400" dirty="0"/>
              <a:t>Mahatsara </a:t>
            </a:r>
            <a:r>
              <a:rPr lang="fr-FR" sz="1400" dirty="0" smtClean="0"/>
              <a:t> et à Mahatsinjo</a:t>
            </a:r>
          </a:p>
          <a:p>
            <a:pPr marL="285750" indent="-285750">
              <a:buClr>
                <a:srgbClr val="FFC000"/>
              </a:buClr>
              <a:buFont typeface="Wingdings" panose="05000000000000000000" pitchFamily="2" charset="2"/>
              <a:buChar char="Ø"/>
            </a:pPr>
            <a:r>
              <a:rPr lang="fr-FR" sz="1400" dirty="0"/>
              <a:t>r</a:t>
            </a:r>
            <a:r>
              <a:rPr lang="fr-FR" sz="1400" dirty="0" smtClean="0"/>
              <a:t>éparation d’un </a:t>
            </a:r>
            <a:r>
              <a:rPr lang="fr-FR" sz="1400" dirty="0"/>
              <a:t>millier </a:t>
            </a:r>
            <a:r>
              <a:rPr lang="fr-FR" sz="1400" dirty="0" smtClean="0"/>
              <a:t>de </a:t>
            </a:r>
            <a:r>
              <a:rPr lang="fr-FR" sz="1400" dirty="0"/>
              <a:t>vitres </a:t>
            </a:r>
            <a:r>
              <a:rPr lang="fr-FR" sz="1400" dirty="0" smtClean="0"/>
              <a:t>cassées dans les écoles</a:t>
            </a:r>
          </a:p>
        </p:txBody>
      </p:sp>
      <p:sp>
        <p:nvSpPr>
          <p:cNvPr id="8" name="Rectangle 7"/>
          <p:cNvSpPr/>
          <p:nvPr/>
        </p:nvSpPr>
        <p:spPr>
          <a:xfrm>
            <a:off x="508524" y="5332383"/>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Aménagements</a:t>
            </a:r>
            <a:endParaRPr lang="fr-FR" sz="2000" b="1" dirty="0"/>
          </a:p>
        </p:txBody>
      </p:sp>
      <p:pic>
        <p:nvPicPr>
          <p:cNvPr id="12" name="Image 11" descr="P1060428.JPG"/>
          <p:cNvPicPr>
            <a:picLocks noChangeAspect="1"/>
          </p:cNvPicPr>
          <p:nvPr/>
        </p:nvPicPr>
        <p:blipFill>
          <a:blip r:embed="rId2" cstate="screen"/>
          <a:srcRect t="7089"/>
          <a:stretch>
            <a:fillRect/>
          </a:stretch>
        </p:blipFill>
        <p:spPr>
          <a:xfrm>
            <a:off x="5018567" y="2457246"/>
            <a:ext cx="1708887" cy="1190806"/>
          </a:xfrm>
          <a:prstGeom prst="rect">
            <a:avLst/>
          </a:prstGeom>
          <a:ln w="28575">
            <a:solidFill>
              <a:schemeClr val="accent1"/>
            </a:solidFill>
          </a:ln>
        </p:spPr>
      </p:pic>
      <p:pic>
        <p:nvPicPr>
          <p:cNvPr id="13" name="Image 12" descr="IMG_20171213_142120.jpg"/>
          <p:cNvPicPr>
            <a:picLocks noChangeAspect="1"/>
          </p:cNvPicPr>
          <p:nvPr/>
        </p:nvPicPr>
        <p:blipFill>
          <a:blip r:embed="rId3" cstate="print"/>
          <a:stretch>
            <a:fillRect/>
          </a:stretch>
        </p:blipFill>
        <p:spPr>
          <a:xfrm>
            <a:off x="5017862" y="3805691"/>
            <a:ext cx="1703686" cy="1277764"/>
          </a:xfrm>
          <a:prstGeom prst="rect">
            <a:avLst/>
          </a:prstGeom>
          <a:ln w="28575">
            <a:solidFill>
              <a:schemeClr val="accent1"/>
            </a:solidFill>
          </a:ln>
        </p:spPr>
      </p:pic>
      <p:pic>
        <p:nvPicPr>
          <p:cNvPr id="14" name="Image 13" descr="IMG_20180213_163338.jpg"/>
          <p:cNvPicPr>
            <a:picLocks noChangeAspect="1"/>
          </p:cNvPicPr>
          <p:nvPr/>
        </p:nvPicPr>
        <p:blipFill>
          <a:blip r:embed="rId4" cstate="screen"/>
          <a:stretch>
            <a:fillRect/>
          </a:stretch>
        </p:blipFill>
        <p:spPr>
          <a:xfrm>
            <a:off x="5007935" y="6305800"/>
            <a:ext cx="1715976" cy="1286982"/>
          </a:xfrm>
          <a:prstGeom prst="rect">
            <a:avLst/>
          </a:prstGeom>
          <a:ln w="28575">
            <a:solidFill>
              <a:schemeClr val="accent1"/>
            </a:solidFill>
          </a:ln>
        </p:spPr>
      </p:pic>
      <p:pic>
        <p:nvPicPr>
          <p:cNvPr id="15" name="Image 14" descr="DSC08618.JPG"/>
          <p:cNvPicPr>
            <a:picLocks noChangeAspect="1"/>
          </p:cNvPicPr>
          <p:nvPr/>
        </p:nvPicPr>
        <p:blipFill>
          <a:blip r:embed="rId5" cstate="screen"/>
          <a:stretch>
            <a:fillRect/>
          </a:stretch>
        </p:blipFill>
        <p:spPr>
          <a:xfrm>
            <a:off x="5019554" y="5222250"/>
            <a:ext cx="1700226" cy="956377"/>
          </a:xfrm>
          <a:prstGeom prst="rect">
            <a:avLst/>
          </a:prstGeom>
          <a:ln w="28575">
            <a:solidFill>
              <a:schemeClr val="accent1"/>
            </a:solidFill>
          </a:ln>
        </p:spPr>
      </p:pic>
      <p:pic>
        <p:nvPicPr>
          <p:cNvPr id="20" name="Image 19" descr="IMG_20180207_114256.jpg"/>
          <p:cNvPicPr>
            <a:picLocks noChangeAspect="1"/>
          </p:cNvPicPr>
          <p:nvPr/>
        </p:nvPicPr>
        <p:blipFill>
          <a:blip r:embed="rId6" cstate="screen"/>
          <a:stretch>
            <a:fillRect/>
          </a:stretch>
        </p:blipFill>
        <p:spPr>
          <a:xfrm>
            <a:off x="5010150" y="1048838"/>
            <a:ext cx="1724025" cy="1293018"/>
          </a:xfrm>
          <a:prstGeom prst="rect">
            <a:avLst/>
          </a:prstGeom>
          <a:ln w="28575">
            <a:solidFill>
              <a:schemeClr val="accent1"/>
            </a:solidFill>
          </a:ln>
        </p:spPr>
      </p:pic>
      <p:pic>
        <p:nvPicPr>
          <p:cNvPr id="16" name="Image 15" descr="P1060452.JPG"/>
          <p:cNvPicPr>
            <a:picLocks noChangeAspect="1"/>
          </p:cNvPicPr>
          <p:nvPr/>
        </p:nvPicPr>
        <p:blipFill>
          <a:blip r:embed="rId7" cstate="screen"/>
          <a:stretch>
            <a:fillRect/>
          </a:stretch>
        </p:blipFill>
        <p:spPr>
          <a:xfrm>
            <a:off x="4997301" y="7743195"/>
            <a:ext cx="1751421" cy="1313566"/>
          </a:xfrm>
          <a:prstGeom prst="rect">
            <a:avLst/>
          </a:prstGeom>
          <a:ln w="28575">
            <a:solidFill>
              <a:schemeClr val="accent1"/>
            </a:solidFill>
          </a:ln>
        </p:spPr>
      </p:pic>
      <p:sp>
        <p:nvSpPr>
          <p:cNvPr id="18" name="ZoneTexte 17"/>
          <p:cNvSpPr txBox="1"/>
          <p:nvPr/>
        </p:nvSpPr>
        <p:spPr>
          <a:xfrm>
            <a:off x="440209" y="8921115"/>
            <a:ext cx="6181308" cy="769441"/>
          </a:xfrm>
          <a:prstGeom prst="rect">
            <a:avLst/>
          </a:prstGeom>
          <a:noFill/>
        </p:spPr>
        <p:txBody>
          <a:bodyPr wrap="square" rtlCol="0">
            <a:spAutoFit/>
          </a:bodyPr>
          <a:lstStyle/>
          <a:p>
            <a:pPr>
              <a:buClr>
                <a:srgbClr val="92D050"/>
              </a:buClr>
            </a:pPr>
            <a:r>
              <a:rPr lang="fr-FR" sz="1600" b="1" dirty="0" smtClean="0">
                <a:solidFill>
                  <a:srgbClr val="548DD4"/>
                </a:solidFill>
              </a:rPr>
              <a:t>Aménagements </a:t>
            </a:r>
            <a:r>
              <a:rPr lang="fr-FR" sz="1600" b="1" dirty="0">
                <a:solidFill>
                  <a:srgbClr val="548DD4"/>
                </a:solidFill>
              </a:rPr>
              <a:t>:</a:t>
            </a:r>
          </a:p>
          <a:p>
            <a:pPr marL="285750" indent="-285750">
              <a:buClr>
                <a:srgbClr val="FFC000"/>
              </a:buClr>
              <a:buFont typeface="Wingdings" panose="05000000000000000000" pitchFamily="2" charset="2"/>
              <a:buChar char="Ø"/>
            </a:pPr>
            <a:r>
              <a:rPr lang="fr-FR" sz="1400" dirty="0"/>
              <a:t>p</a:t>
            </a:r>
            <a:r>
              <a:rPr lang="fr-FR" sz="1400" dirty="0" smtClean="0"/>
              <a:t>ose d’une clôture </a:t>
            </a:r>
            <a:r>
              <a:rPr lang="fr-FR" sz="1400" dirty="0"/>
              <a:t>métallique </a:t>
            </a:r>
            <a:r>
              <a:rPr lang="fr-FR" sz="1400" dirty="0" smtClean="0"/>
              <a:t>autour d’un terrain  mini-foot </a:t>
            </a:r>
            <a:r>
              <a:rPr lang="fr-FR" sz="1400" dirty="0"/>
              <a:t>à </a:t>
            </a:r>
            <a:r>
              <a:rPr lang="fr-FR" sz="1400" dirty="0" smtClean="0"/>
              <a:t>Tsaramasoandro et pose </a:t>
            </a:r>
            <a:r>
              <a:rPr lang="fr-FR" sz="1400" dirty="0"/>
              <a:t>de 2 jeux de panneaux de baskets à Bemasoandro</a:t>
            </a:r>
            <a:endParaRPr lang="fr-FR" sz="1600" dirty="0"/>
          </a:p>
        </p:txBody>
      </p:sp>
    </p:spTree>
    <p:extLst>
      <p:ext uri="{BB962C8B-B14F-4D97-AF65-F5344CB8AC3E}">
        <p14:creationId xmlns:p14="http://schemas.microsoft.com/office/powerpoint/2010/main" val="826577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8</a:t>
            </a:fld>
            <a:endParaRPr lang="fr-FR"/>
          </a:p>
        </p:txBody>
      </p:sp>
      <p:sp>
        <p:nvSpPr>
          <p:cNvPr id="3" name="ZoneTexte 2"/>
          <p:cNvSpPr txBox="1"/>
          <p:nvPr/>
        </p:nvSpPr>
        <p:spPr>
          <a:xfrm>
            <a:off x="469491" y="1196182"/>
            <a:ext cx="4208836" cy="3539430"/>
          </a:xfrm>
          <a:prstGeom prst="rect">
            <a:avLst/>
          </a:prstGeom>
          <a:noFill/>
        </p:spPr>
        <p:txBody>
          <a:bodyPr wrap="square" rtlCol="0">
            <a:spAutoFit/>
          </a:bodyPr>
          <a:lstStyle/>
          <a:p>
            <a:pPr marL="285750" indent="-285750">
              <a:buClr>
                <a:srgbClr val="FFC000"/>
              </a:buClr>
              <a:buFont typeface="Wingdings" panose="05000000000000000000" pitchFamily="2" charset="2"/>
              <a:buChar char="Ø"/>
            </a:pPr>
            <a:r>
              <a:rPr lang="fr-FR" sz="1400" dirty="0" smtClean="0"/>
              <a:t>installation </a:t>
            </a:r>
            <a:r>
              <a:rPr lang="fr-FR" sz="1400" dirty="0"/>
              <a:t>de 3 </a:t>
            </a:r>
            <a:r>
              <a:rPr lang="fr-FR" sz="1400" dirty="0" smtClean="0"/>
              <a:t>pompes </a:t>
            </a:r>
            <a:r>
              <a:rPr lang="fr-FR" sz="1400" dirty="0"/>
              <a:t>solaires à </a:t>
            </a:r>
            <a:r>
              <a:rPr lang="fr-FR" sz="1400" dirty="0" err="1"/>
              <a:t>Mahatsara</a:t>
            </a:r>
            <a:r>
              <a:rPr lang="fr-FR" sz="1400" dirty="0"/>
              <a:t> et </a:t>
            </a:r>
            <a:r>
              <a:rPr lang="fr-FR" sz="1400" dirty="0" smtClean="0"/>
              <a:t>à </a:t>
            </a:r>
            <a:r>
              <a:rPr lang="fr-FR" sz="1400" dirty="0" err="1" smtClean="0"/>
              <a:t>Antolojanahary</a:t>
            </a:r>
            <a:endParaRPr lang="fr-FR" sz="1400" dirty="0" smtClean="0"/>
          </a:p>
          <a:p>
            <a:pPr marL="285750" indent="-285750">
              <a:buClr>
                <a:srgbClr val="FFC000"/>
              </a:buClr>
              <a:buFont typeface="Wingdings" panose="05000000000000000000" pitchFamily="2" charset="2"/>
              <a:buChar char="Ø"/>
            </a:pPr>
            <a:r>
              <a:rPr lang="fr-FR" sz="1400" dirty="0"/>
              <a:t>c</a:t>
            </a:r>
            <a:r>
              <a:rPr lang="fr-FR" sz="1400" dirty="0" smtClean="0"/>
              <a:t>onfection </a:t>
            </a:r>
            <a:r>
              <a:rPr lang="fr-FR" sz="1400" dirty="0"/>
              <a:t>d’un support métallique pour </a:t>
            </a:r>
            <a:r>
              <a:rPr lang="fr-FR" sz="1400" dirty="0" smtClean="0"/>
              <a:t>le réservoir </a:t>
            </a:r>
            <a:r>
              <a:rPr lang="fr-FR" sz="1400" dirty="0"/>
              <a:t>d’eau </a:t>
            </a:r>
            <a:r>
              <a:rPr lang="fr-FR" sz="1400" dirty="0" smtClean="0"/>
              <a:t>des </a:t>
            </a:r>
            <a:r>
              <a:rPr lang="fr-FR" sz="1400" dirty="0"/>
              <a:t>sœurs à </a:t>
            </a:r>
            <a:r>
              <a:rPr lang="fr-FR" sz="1400" dirty="0" err="1" smtClean="0"/>
              <a:t>Tsarafaritra</a:t>
            </a:r>
            <a:endParaRPr lang="fr-FR" sz="1400" dirty="0" smtClean="0"/>
          </a:p>
          <a:p>
            <a:pPr marL="285750" indent="-285750">
              <a:buClr>
                <a:srgbClr val="FFC000"/>
              </a:buClr>
              <a:buFont typeface="Wingdings" panose="05000000000000000000" pitchFamily="2" charset="2"/>
              <a:buChar char="Ø"/>
            </a:pPr>
            <a:r>
              <a:rPr lang="fr-FR" sz="1400" dirty="0"/>
              <a:t>réalisation de 60 nouveaux branchements électriques </a:t>
            </a:r>
            <a:r>
              <a:rPr lang="fr-FR" sz="1400" dirty="0" smtClean="0"/>
              <a:t>dans les maisons</a:t>
            </a:r>
          </a:p>
          <a:p>
            <a:pPr marL="285750" indent="-285750">
              <a:buClr>
                <a:srgbClr val="FFC000"/>
              </a:buClr>
              <a:buFont typeface="Wingdings" panose="05000000000000000000" pitchFamily="2" charset="2"/>
              <a:buChar char="Ø"/>
            </a:pPr>
            <a:r>
              <a:rPr lang="fr-FR" sz="1400" dirty="0" smtClean="0"/>
              <a:t>équipement </a:t>
            </a:r>
            <a:r>
              <a:rPr lang="fr-FR" sz="1400" dirty="0"/>
              <a:t>d’une salle informatique </a:t>
            </a:r>
            <a:r>
              <a:rPr lang="fr-FR" sz="1400" dirty="0" smtClean="0"/>
              <a:t>à </a:t>
            </a:r>
            <a:r>
              <a:rPr lang="fr-FR" sz="1400" dirty="0" err="1" smtClean="0"/>
              <a:t>Mahatsara</a:t>
            </a:r>
            <a:endParaRPr lang="fr-FR" sz="1400" dirty="0" smtClean="0"/>
          </a:p>
          <a:p>
            <a:pPr marL="285750" indent="-285750">
              <a:buClr>
                <a:srgbClr val="FFC000"/>
              </a:buClr>
              <a:buFont typeface="Wingdings" panose="05000000000000000000" pitchFamily="2" charset="2"/>
              <a:buChar char="Ø"/>
            </a:pPr>
            <a:r>
              <a:rPr lang="fr-FR" sz="1400" dirty="0"/>
              <a:t>p</a:t>
            </a:r>
            <a:r>
              <a:rPr lang="fr-FR" sz="1400" dirty="0" smtClean="0"/>
              <a:t>ose </a:t>
            </a:r>
            <a:r>
              <a:rPr lang="fr-FR" sz="1400" dirty="0"/>
              <a:t>de panneaux </a:t>
            </a:r>
            <a:r>
              <a:rPr lang="fr-FR" sz="1400" dirty="0" smtClean="0"/>
              <a:t>solaires </a:t>
            </a:r>
            <a:r>
              <a:rPr lang="fr-FR" sz="1400" dirty="0"/>
              <a:t>à </a:t>
            </a:r>
            <a:r>
              <a:rPr lang="fr-FR" sz="1400" dirty="0" err="1" smtClean="0"/>
              <a:t>Mahambo</a:t>
            </a:r>
            <a:endParaRPr lang="fr-FR" sz="1400" dirty="0" smtClean="0"/>
          </a:p>
          <a:p>
            <a:pPr marL="285750" indent="-285750">
              <a:buClr>
                <a:srgbClr val="FFC000"/>
              </a:buClr>
              <a:buFont typeface="Wingdings" panose="05000000000000000000" pitchFamily="2" charset="2"/>
              <a:buChar char="Ø"/>
            </a:pPr>
            <a:r>
              <a:rPr lang="fr-FR" sz="1400" dirty="0" smtClean="0"/>
              <a:t>réalisation </a:t>
            </a:r>
            <a:r>
              <a:rPr lang="fr-FR" sz="1400" dirty="0"/>
              <a:t>d’une centrale solaire au centre des frères à </a:t>
            </a:r>
            <a:r>
              <a:rPr lang="fr-FR" sz="1400" dirty="0" err="1" smtClean="0"/>
              <a:t>Tsiroanomandidy</a:t>
            </a:r>
            <a:endParaRPr lang="fr-FR" sz="1400" dirty="0" smtClean="0"/>
          </a:p>
          <a:p>
            <a:pPr marL="285750" indent="-285750">
              <a:buClr>
                <a:srgbClr val="FFC000"/>
              </a:buClr>
              <a:buFont typeface="Wingdings" panose="05000000000000000000" pitchFamily="2" charset="2"/>
              <a:buChar char="Ø"/>
            </a:pPr>
            <a:r>
              <a:rPr lang="fr-FR" sz="1400" dirty="0" smtClean="0"/>
              <a:t>dépannage </a:t>
            </a:r>
            <a:r>
              <a:rPr lang="fr-FR" sz="1400" dirty="0"/>
              <a:t>des installations solaires du collège </a:t>
            </a:r>
            <a:r>
              <a:rPr lang="fr-FR" sz="1400" dirty="0" smtClean="0"/>
              <a:t>d’</a:t>
            </a:r>
            <a:r>
              <a:rPr lang="fr-FR" sz="1400" dirty="0" err="1" smtClean="0"/>
              <a:t>Andranomadio</a:t>
            </a:r>
            <a:endParaRPr lang="fr-FR" sz="1400" dirty="0" smtClean="0"/>
          </a:p>
          <a:p>
            <a:pPr marL="285750" indent="-285750">
              <a:buClr>
                <a:srgbClr val="FFC000"/>
              </a:buClr>
              <a:buFont typeface="Wingdings" panose="05000000000000000000" pitchFamily="2" charset="2"/>
              <a:buChar char="Ø"/>
            </a:pPr>
            <a:r>
              <a:rPr lang="fr-FR" sz="1400" dirty="0" smtClean="0"/>
              <a:t>confection de 125 poteaux électriques en béton de 9m </a:t>
            </a:r>
            <a:r>
              <a:rPr lang="fr-FR" sz="1400" dirty="0"/>
              <a:t>et </a:t>
            </a:r>
            <a:r>
              <a:rPr lang="fr-FR" sz="1400" dirty="0" smtClean="0"/>
              <a:t>12m (posés à Mahatsara – Mangarivotra – Manantenasoa – Bemasoandro  et à Mangarivotra) avec </a:t>
            </a:r>
            <a:r>
              <a:rPr lang="fr-FR" sz="1400" dirty="0"/>
              <a:t>déplacement des câbles </a:t>
            </a:r>
            <a:r>
              <a:rPr lang="fr-FR" sz="1400" dirty="0" smtClean="0"/>
              <a:t>électriques</a:t>
            </a:r>
          </a:p>
        </p:txBody>
      </p:sp>
      <p:sp>
        <p:nvSpPr>
          <p:cNvPr id="4" name="Rectangle 3"/>
          <p:cNvSpPr/>
          <p:nvPr/>
        </p:nvSpPr>
        <p:spPr>
          <a:xfrm>
            <a:off x="549275" y="770402"/>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Eaux et électricité</a:t>
            </a:r>
            <a:endParaRPr lang="fr-FR" sz="2000" b="1" dirty="0"/>
          </a:p>
        </p:txBody>
      </p:sp>
      <p:sp>
        <p:nvSpPr>
          <p:cNvPr id="5" name="ZoneTexte 4"/>
          <p:cNvSpPr txBox="1"/>
          <p:nvPr/>
        </p:nvSpPr>
        <p:spPr>
          <a:xfrm>
            <a:off x="469491" y="5445547"/>
            <a:ext cx="4208836" cy="954107"/>
          </a:xfrm>
          <a:prstGeom prst="rect">
            <a:avLst/>
          </a:prstGeom>
          <a:noFill/>
        </p:spPr>
        <p:txBody>
          <a:bodyPr wrap="square" rtlCol="0">
            <a:spAutoFit/>
          </a:bodyPr>
          <a:lstStyle/>
          <a:p>
            <a:pPr marL="285750" indent="-285750">
              <a:buClr>
                <a:srgbClr val="FFC000"/>
              </a:buClr>
              <a:buFont typeface="Wingdings" panose="05000000000000000000" pitchFamily="2" charset="2"/>
              <a:buChar char="Ø"/>
            </a:pPr>
            <a:r>
              <a:rPr lang="fr-FR" sz="1400" dirty="0" smtClean="0"/>
              <a:t>confection </a:t>
            </a:r>
            <a:r>
              <a:rPr lang="fr-FR" sz="1400" dirty="0"/>
              <a:t>de 1500 </a:t>
            </a:r>
            <a:r>
              <a:rPr lang="fr-FR" sz="1400" dirty="0" smtClean="0"/>
              <a:t>tables et bancs</a:t>
            </a:r>
          </a:p>
          <a:p>
            <a:pPr marL="285750" indent="-285750">
              <a:buClr>
                <a:srgbClr val="FFC000"/>
              </a:buClr>
              <a:buFont typeface="Wingdings" panose="05000000000000000000" pitchFamily="2" charset="2"/>
              <a:buChar char="Ø"/>
            </a:pPr>
            <a:r>
              <a:rPr lang="fr-FR" sz="1400" dirty="0" smtClean="0"/>
              <a:t>200 </a:t>
            </a:r>
            <a:r>
              <a:rPr lang="fr-FR" sz="1400" dirty="0"/>
              <a:t>tables pour les </a:t>
            </a:r>
            <a:r>
              <a:rPr lang="fr-FR" sz="1400" dirty="0" smtClean="0"/>
              <a:t>maitres</a:t>
            </a:r>
          </a:p>
          <a:p>
            <a:pPr marL="285750" indent="-285750">
              <a:buClr>
                <a:srgbClr val="FFC000"/>
              </a:buClr>
              <a:buFont typeface="Wingdings" panose="05000000000000000000" pitchFamily="2" charset="2"/>
              <a:buChar char="Ø"/>
            </a:pPr>
            <a:r>
              <a:rPr lang="fr-FR" sz="1400" dirty="0" smtClean="0"/>
              <a:t>200 chaises</a:t>
            </a:r>
            <a:endParaRPr lang="fr-FR" sz="1400" dirty="0" smtClean="0">
              <a:solidFill>
                <a:srgbClr val="FF0000"/>
              </a:solidFill>
            </a:endParaRPr>
          </a:p>
          <a:p>
            <a:pPr marL="285750" indent="-285750">
              <a:buClr>
                <a:srgbClr val="FFC000"/>
              </a:buClr>
              <a:buFont typeface="Wingdings" panose="05000000000000000000" pitchFamily="2" charset="2"/>
              <a:buChar char="Ø"/>
            </a:pPr>
            <a:r>
              <a:rPr lang="fr-FR" sz="1400" dirty="0" smtClean="0"/>
              <a:t>100 </a:t>
            </a:r>
            <a:r>
              <a:rPr lang="fr-FR" sz="1400" dirty="0"/>
              <a:t>lits pour le centre d’accueil</a:t>
            </a:r>
          </a:p>
        </p:txBody>
      </p:sp>
      <p:sp>
        <p:nvSpPr>
          <p:cNvPr id="6" name="Rectangle 5"/>
          <p:cNvSpPr/>
          <p:nvPr/>
        </p:nvSpPr>
        <p:spPr>
          <a:xfrm>
            <a:off x="549275" y="5010617"/>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Confections</a:t>
            </a:r>
            <a:endParaRPr lang="fr-FR" sz="2000" b="1" dirty="0"/>
          </a:p>
        </p:txBody>
      </p:sp>
      <p:sp>
        <p:nvSpPr>
          <p:cNvPr id="7" name="Rectangle 6"/>
          <p:cNvSpPr/>
          <p:nvPr/>
        </p:nvSpPr>
        <p:spPr>
          <a:xfrm>
            <a:off x="549275" y="6605959"/>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Nature et Forêt</a:t>
            </a:r>
            <a:endParaRPr lang="fr-FR" sz="2000" b="1" dirty="0"/>
          </a:p>
        </p:txBody>
      </p:sp>
      <p:sp>
        <p:nvSpPr>
          <p:cNvPr id="8" name="ZoneTexte 7"/>
          <p:cNvSpPr txBox="1"/>
          <p:nvPr/>
        </p:nvSpPr>
        <p:spPr>
          <a:xfrm>
            <a:off x="469490" y="7024612"/>
            <a:ext cx="4208837" cy="1661993"/>
          </a:xfrm>
          <a:prstGeom prst="rect">
            <a:avLst/>
          </a:prstGeom>
          <a:noFill/>
        </p:spPr>
        <p:txBody>
          <a:bodyPr wrap="square" rtlCol="0">
            <a:spAutoFit/>
          </a:bodyPr>
          <a:lstStyle/>
          <a:p>
            <a:pPr marL="285750" indent="-285750">
              <a:buClr>
                <a:srgbClr val="FFC000"/>
              </a:buClr>
              <a:buFont typeface="Wingdings" panose="05000000000000000000" pitchFamily="2" charset="2"/>
              <a:buChar char="Ø"/>
            </a:pPr>
            <a:r>
              <a:rPr lang="fr-FR" sz="1400" dirty="0"/>
              <a:t>reboisement </a:t>
            </a:r>
            <a:r>
              <a:rPr lang="fr-FR" sz="1400" dirty="0" smtClean="0"/>
              <a:t>d’</a:t>
            </a:r>
            <a:r>
              <a:rPr lang="fr-FR" sz="1400" dirty="0" err="1" smtClean="0"/>
              <a:t>Antolojanahary</a:t>
            </a:r>
            <a:r>
              <a:rPr lang="fr-FR" sz="1400" dirty="0" smtClean="0"/>
              <a:t> avec plus de </a:t>
            </a:r>
            <a:r>
              <a:rPr lang="fr-FR" sz="1400" dirty="0"/>
              <a:t>11 000 arbres </a:t>
            </a:r>
          </a:p>
          <a:p>
            <a:pPr marL="285750" indent="-285750">
              <a:buClr>
                <a:srgbClr val="FFC000"/>
              </a:buClr>
              <a:buFont typeface="Wingdings" panose="05000000000000000000" pitchFamily="2" charset="2"/>
              <a:buChar char="Ø"/>
            </a:pPr>
            <a:r>
              <a:rPr lang="fr-FR" sz="1400" dirty="0" smtClean="0"/>
              <a:t>avec l’association « Graine </a:t>
            </a:r>
            <a:r>
              <a:rPr lang="fr-FR" sz="1400" dirty="0"/>
              <a:t>de </a:t>
            </a:r>
            <a:r>
              <a:rPr lang="fr-FR" sz="1400" dirty="0" smtClean="0"/>
              <a:t>Vie », </a:t>
            </a:r>
            <a:r>
              <a:rPr lang="fr-FR" sz="1400" dirty="0"/>
              <a:t>nous avons  préparé  </a:t>
            </a:r>
            <a:r>
              <a:rPr lang="fr-FR" sz="1400" dirty="0" smtClean="0"/>
              <a:t>300 000 </a:t>
            </a:r>
            <a:r>
              <a:rPr lang="fr-FR" sz="1400" dirty="0"/>
              <a:t>pieds d’arbres prêts </a:t>
            </a:r>
            <a:r>
              <a:rPr lang="fr-FR" sz="1400" dirty="0" smtClean="0"/>
              <a:t>à être  </a:t>
            </a:r>
            <a:r>
              <a:rPr lang="fr-FR" sz="1400" dirty="0"/>
              <a:t>plantés en 2018</a:t>
            </a:r>
          </a:p>
          <a:p>
            <a:pPr marL="285750" indent="-285750">
              <a:buClr>
                <a:srgbClr val="FFC000"/>
              </a:buClr>
              <a:buFont typeface="Wingdings" panose="05000000000000000000" pitchFamily="2" charset="2"/>
              <a:buChar char="Ø"/>
            </a:pPr>
            <a:r>
              <a:rPr lang="fr-FR" sz="1400" dirty="0" smtClean="0"/>
              <a:t>production </a:t>
            </a:r>
            <a:r>
              <a:rPr lang="fr-FR" sz="1400" dirty="0"/>
              <a:t>de 220 kg de spiruline et réhabilitation du local de la spiruline </a:t>
            </a:r>
          </a:p>
        </p:txBody>
      </p:sp>
      <p:pic>
        <p:nvPicPr>
          <p:cNvPr id="12" name="Image 11" descr="IMG_0002.JPG"/>
          <p:cNvPicPr>
            <a:picLocks noChangeAspect="1"/>
          </p:cNvPicPr>
          <p:nvPr/>
        </p:nvPicPr>
        <p:blipFill>
          <a:blip r:embed="rId2" cstate="screen"/>
          <a:stretch>
            <a:fillRect/>
          </a:stretch>
        </p:blipFill>
        <p:spPr>
          <a:xfrm>
            <a:off x="4961269" y="1297118"/>
            <a:ext cx="1637413" cy="1228060"/>
          </a:xfrm>
          <a:prstGeom prst="rect">
            <a:avLst/>
          </a:prstGeom>
          <a:ln w="28575">
            <a:solidFill>
              <a:schemeClr val="accent1"/>
            </a:solidFill>
          </a:ln>
        </p:spPr>
      </p:pic>
      <p:pic>
        <p:nvPicPr>
          <p:cNvPr id="13" name="Image 12" descr="IMG_20180213_162830.jpg"/>
          <p:cNvPicPr>
            <a:picLocks noChangeAspect="1"/>
          </p:cNvPicPr>
          <p:nvPr/>
        </p:nvPicPr>
        <p:blipFill>
          <a:blip r:embed="rId3" cstate="screen"/>
          <a:stretch>
            <a:fillRect/>
          </a:stretch>
        </p:blipFill>
        <p:spPr>
          <a:xfrm>
            <a:off x="4954772" y="2674033"/>
            <a:ext cx="1622793" cy="2163724"/>
          </a:xfrm>
          <a:prstGeom prst="rect">
            <a:avLst/>
          </a:prstGeom>
          <a:ln w="28575">
            <a:solidFill>
              <a:schemeClr val="accent1"/>
            </a:solidFill>
          </a:ln>
        </p:spPr>
      </p:pic>
      <p:pic>
        <p:nvPicPr>
          <p:cNvPr id="15" name="Image 14" descr="BANC.jpg"/>
          <p:cNvPicPr>
            <a:picLocks noChangeAspect="1"/>
          </p:cNvPicPr>
          <p:nvPr/>
        </p:nvPicPr>
        <p:blipFill>
          <a:blip r:embed="rId4" cstate="print"/>
          <a:stretch>
            <a:fillRect/>
          </a:stretch>
        </p:blipFill>
        <p:spPr>
          <a:xfrm>
            <a:off x="4933508" y="5287591"/>
            <a:ext cx="1648046" cy="1236035"/>
          </a:xfrm>
          <a:prstGeom prst="rect">
            <a:avLst/>
          </a:prstGeom>
          <a:ln w="28575">
            <a:solidFill>
              <a:schemeClr val="accent1"/>
            </a:solidFill>
          </a:ln>
        </p:spPr>
      </p:pic>
      <p:pic>
        <p:nvPicPr>
          <p:cNvPr id="16" name="Image 15" descr="P1060539.JPG"/>
          <p:cNvPicPr>
            <a:picLocks noChangeAspect="1"/>
          </p:cNvPicPr>
          <p:nvPr/>
        </p:nvPicPr>
        <p:blipFill>
          <a:blip r:embed="rId5" cstate="screen"/>
          <a:stretch>
            <a:fillRect/>
          </a:stretch>
        </p:blipFill>
        <p:spPr>
          <a:xfrm>
            <a:off x="4903076" y="7162161"/>
            <a:ext cx="1702676" cy="1277007"/>
          </a:xfrm>
          <a:prstGeom prst="rect">
            <a:avLst/>
          </a:prstGeom>
          <a:ln w="28575">
            <a:solidFill>
              <a:schemeClr val="accent1"/>
            </a:solidFill>
          </a:ln>
        </p:spPr>
      </p:pic>
    </p:spTree>
    <p:extLst>
      <p:ext uri="{BB962C8B-B14F-4D97-AF65-F5344CB8AC3E}">
        <p14:creationId xmlns:p14="http://schemas.microsoft.com/office/powerpoint/2010/main" val="1868350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F35D79D-D0B9-4A08-8ACD-DD30A32CD19C}" type="slidenum">
              <a:rPr lang="fr-FR" smtClean="0"/>
              <a:pPr/>
              <a:t>9</a:t>
            </a:fld>
            <a:endParaRPr lang="fr-FR"/>
          </a:p>
        </p:txBody>
      </p:sp>
      <p:sp>
        <p:nvSpPr>
          <p:cNvPr id="3" name="Rectangle 2"/>
          <p:cNvSpPr>
            <a:spLocks noChangeArrowheads="1"/>
          </p:cNvSpPr>
          <p:nvPr/>
        </p:nvSpPr>
        <p:spPr bwMode="auto">
          <a:xfrm>
            <a:off x="389755" y="434141"/>
            <a:ext cx="319040" cy="431800"/>
          </a:xfrm>
          <a:prstGeom prst="rect">
            <a:avLst/>
          </a:prstGeom>
          <a:solidFill>
            <a:srgbClr val="FFC000"/>
          </a:solidFill>
          <a:ln>
            <a:noFill/>
          </a:ln>
          <a:extLst/>
        </p:spPr>
        <p:txBody>
          <a:bodyPr rot="0" vert="horz" wrap="square" lIns="91440" tIns="45720" rIns="91440" bIns="45720" anchor="t" anchorCtr="0" upright="1">
            <a:noAutofit/>
          </a:bodyPr>
          <a:lstStyle/>
          <a:p>
            <a:endParaRPr lang="fr-FR"/>
          </a:p>
        </p:txBody>
      </p:sp>
      <p:sp>
        <p:nvSpPr>
          <p:cNvPr id="4" name="Rectangle 93"/>
          <p:cNvSpPr>
            <a:spLocks noChangeArrowheads="1"/>
          </p:cNvSpPr>
          <p:nvPr/>
        </p:nvSpPr>
        <p:spPr bwMode="auto">
          <a:xfrm>
            <a:off x="475480" y="409257"/>
            <a:ext cx="58969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smtClean="0">
                <a:ln>
                  <a:noFill/>
                </a:ln>
                <a:solidFill>
                  <a:srgbClr val="548DD4"/>
                </a:solidFill>
                <a:effectLst/>
                <a:latin typeface="Arial Black" panose="020B0A04020102020204" pitchFamily="34" charset="0"/>
                <a:ea typeface="Calibri" panose="020F0502020204030204" pitchFamily="34" charset="0"/>
                <a:cs typeface="Times New Roman" panose="02020603050405020304" pitchFamily="18" charset="0"/>
              </a:rPr>
              <a:t>POPULATION &amp; HABITAT</a:t>
            </a:r>
            <a:endParaRPr kumimoji="0" lang="fr-FR" altLang="fr-FR" sz="2400" b="0" i="0" u="none" strike="noStrike" cap="none" normalizeH="0" baseline="0" dirty="0" smtClean="0">
              <a:ln>
                <a:noFill/>
              </a:ln>
              <a:solidFill>
                <a:schemeClr val="tx1"/>
              </a:solidFill>
              <a:effectLst/>
              <a:latin typeface="Arial" panose="020B0604020202020204" pitchFamily="34" charset="0"/>
            </a:endParaRPr>
          </a:p>
        </p:txBody>
      </p:sp>
      <p:sp>
        <p:nvSpPr>
          <p:cNvPr id="6" name="Rectangle 5"/>
          <p:cNvSpPr/>
          <p:nvPr/>
        </p:nvSpPr>
        <p:spPr>
          <a:xfrm>
            <a:off x="549275" y="1238250"/>
            <a:ext cx="3956050" cy="361950"/>
          </a:xfrm>
          <a:prstGeom prst="rect">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t>Population</a:t>
            </a:r>
            <a:endParaRPr lang="fr-FR" sz="2000" b="1" dirty="0"/>
          </a:p>
        </p:txBody>
      </p:sp>
      <p:sp>
        <p:nvSpPr>
          <p:cNvPr id="7" name="Rectangle 6"/>
          <p:cNvSpPr/>
          <p:nvPr/>
        </p:nvSpPr>
        <p:spPr>
          <a:xfrm>
            <a:off x="1129781" y="1766809"/>
            <a:ext cx="4588326" cy="20541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15000"/>
              </a:lnSpc>
              <a:buClr>
                <a:srgbClr val="FFFFFF"/>
              </a:buClr>
              <a:buSzPts val="1800"/>
              <a:buFont typeface="Wingdings" panose="05000000000000000000" pitchFamily="2" charset="2"/>
              <a:buChar char=""/>
            </a:pPr>
            <a:r>
              <a:rPr lang="fr-FR" sz="1600" b="1" dirty="0">
                <a:solidFill>
                  <a:srgbClr val="FFFFFF"/>
                </a:solidFill>
                <a:ea typeface="Calibri" panose="020F0502020204030204" pitchFamily="34" charset="0"/>
                <a:cs typeface="Times New Roman" panose="02020603050405020304" pitchFamily="18" charset="0"/>
              </a:rPr>
              <a:t>17 </a:t>
            </a:r>
            <a:r>
              <a:rPr lang="fr-FR" sz="1600" b="1" dirty="0" smtClean="0">
                <a:solidFill>
                  <a:srgbClr val="FFFFFF"/>
                </a:solidFill>
                <a:ea typeface="Calibri" panose="020F0502020204030204" pitchFamily="34" charset="0"/>
                <a:cs typeface="Times New Roman" panose="02020603050405020304" pitchFamily="18" charset="0"/>
              </a:rPr>
              <a:t>839 </a:t>
            </a:r>
            <a:r>
              <a:rPr lang="fr-FR" sz="1600" dirty="0">
                <a:solidFill>
                  <a:srgbClr val="FFFFFF"/>
                </a:solidFill>
                <a:ea typeface="Calibri" panose="020F0502020204030204" pitchFamily="34" charset="0"/>
                <a:cs typeface="Times New Roman" panose="02020603050405020304" pitchFamily="18" charset="0"/>
              </a:rPr>
              <a:t>bénéficiaires permanents sur le site </a:t>
            </a:r>
            <a:r>
              <a:rPr lang="fr-FR" sz="1600" dirty="0" smtClean="0">
                <a:solidFill>
                  <a:srgbClr val="FFFFFF"/>
                </a:solidFill>
                <a:ea typeface="Calibri" panose="020F0502020204030204" pitchFamily="34" charset="0"/>
                <a:cs typeface="Times New Roman" panose="02020603050405020304" pitchFamily="18" charset="0"/>
              </a:rPr>
              <a:t>d’Antananarivo</a:t>
            </a:r>
            <a:endPar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77 </a:t>
            </a:r>
            <a:r>
              <a:rPr lang="fr-FR" sz="1600" dirty="0">
                <a:solidFill>
                  <a:srgbClr val="FFFFFF"/>
                </a:solidFill>
                <a:ea typeface="Calibri" panose="020F0502020204030204" pitchFamily="34" charset="0"/>
                <a:cs typeface="Times New Roman" panose="02020603050405020304" pitchFamily="18" charset="0"/>
              </a:rPr>
              <a:t>nouvelles familles accueillies définitivement </a:t>
            </a:r>
            <a:r>
              <a:rPr lang="fr-FR" sz="1600" dirty="0" smtClean="0">
                <a:solidFill>
                  <a:srgbClr val="FFFFFF"/>
                </a:solidFill>
                <a:ea typeface="Calibri" panose="020F0502020204030204" pitchFamily="34" charset="0"/>
                <a:cs typeface="Times New Roman" panose="02020603050405020304" pitchFamily="18" charset="0"/>
              </a:rPr>
              <a:t>(210 </a:t>
            </a:r>
            <a:r>
              <a:rPr lang="fr-FR" sz="1600" dirty="0">
                <a:solidFill>
                  <a:srgbClr val="FFFFFF"/>
                </a:solidFill>
                <a:ea typeface="Calibri" panose="020F0502020204030204" pitchFamily="34" charset="0"/>
                <a:cs typeface="Times New Roman" panose="02020603050405020304" pitchFamily="18" charset="0"/>
              </a:rPr>
              <a:t>personnes) dans nos villages</a:t>
            </a:r>
          </a:p>
          <a:p>
            <a:pPr marL="342900" lvl="0" indent="-34290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3 343 </a:t>
            </a:r>
            <a:r>
              <a:rPr lang="fr-FR" sz="1600" dirty="0">
                <a:solidFill>
                  <a:srgbClr val="FFFFFF"/>
                </a:solidFill>
                <a:ea typeface="Calibri" panose="020F0502020204030204" pitchFamily="34" charset="0"/>
                <a:cs typeface="Times New Roman" panose="02020603050405020304" pitchFamily="18" charset="0"/>
              </a:rPr>
              <a:t>familles au total</a:t>
            </a:r>
          </a:p>
          <a:p>
            <a:pPr marL="342900" lvl="0" indent="-342900">
              <a:lnSpc>
                <a:spcPct val="115000"/>
              </a:lnSpc>
              <a:buClr>
                <a:srgbClr val="FFFFFF"/>
              </a:buClr>
              <a:buSzPts val="1800"/>
              <a:buFont typeface="Wingdings" panose="05000000000000000000" pitchFamily="2" charset="2"/>
              <a:buChar char=""/>
            </a:pPr>
            <a:r>
              <a:rPr lang="fr-FR" sz="1600" b="1" dirty="0" smtClean="0">
                <a:solidFill>
                  <a:srgbClr val="FFFFFF"/>
                </a:solidFill>
                <a:latin typeface="Arial" panose="020B0604020202020204" pitchFamily="34" charset="0"/>
                <a:ea typeface="Calibri" panose="020F0502020204030204" pitchFamily="34" charset="0"/>
                <a:cs typeface="Times New Roman" panose="02020603050405020304" pitchFamily="18" charset="0"/>
              </a:rPr>
              <a:t>479 </a:t>
            </a:r>
            <a:r>
              <a:rPr lang="fr-FR" sz="1600" dirty="0">
                <a:solidFill>
                  <a:srgbClr val="FFFFFF"/>
                </a:solidFill>
                <a:ea typeface="Calibri" panose="020F0502020204030204" pitchFamily="34" charset="0"/>
                <a:cs typeface="Times New Roman" panose="02020603050405020304" pitchFamily="18" charset="0"/>
              </a:rPr>
              <a:t>familles vivant aux alentours bénéficient de l’aide directe d’</a:t>
            </a:r>
            <a:r>
              <a:rPr lang="fr-FR" sz="1600" dirty="0" err="1">
                <a:solidFill>
                  <a:srgbClr val="FFFFFF"/>
                </a:solidFill>
                <a:ea typeface="Calibri" panose="020F0502020204030204" pitchFamily="34" charset="0"/>
                <a:cs typeface="Times New Roman" panose="02020603050405020304" pitchFamily="18" charset="0"/>
              </a:rPr>
              <a:t>Akamasoa</a:t>
            </a:r>
            <a:endParaRPr lang="fr-FR" sz="1600" dirty="0">
              <a:solidFill>
                <a:srgbClr val="FFFFFF"/>
              </a:solidFill>
              <a:ea typeface="Calibri" panose="020F0502020204030204" pitchFamily="34" charset="0"/>
              <a:cs typeface="Times New Roman" panose="02020603050405020304" pitchFamily="18" charset="0"/>
            </a:endParaRPr>
          </a:p>
        </p:txBody>
      </p:sp>
      <p:sp>
        <p:nvSpPr>
          <p:cNvPr id="8" name="ZoneTexte 7"/>
          <p:cNvSpPr txBox="1"/>
          <p:nvPr/>
        </p:nvSpPr>
        <p:spPr>
          <a:xfrm>
            <a:off x="475480" y="3987616"/>
            <a:ext cx="6115820" cy="5170646"/>
          </a:xfrm>
          <a:prstGeom prst="rect">
            <a:avLst/>
          </a:prstGeom>
          <a:noFill/>
        </p:spPr>
        <p:txBody>
          <a:bodyPr wrap="square" rtlCol="0">
            <a:spAutoFit/>
          </a:bodyPr>
          <a:lstStyle/>
          <a:p>
            <a:pPr algn="just"/>
            <a:r>
              <a:rPr lang="fr-FR" sz="1400" b="1" dirty="0"/>
              <a:t>La prise en charge des personnes en grande difficulté est un des objectifs principaux de l’association. Pour cela, il faut pouvoir leur apporter une aide d’urgence grâce aux services d’accueil et d’assistance, faciliter leur retour à leur village d’origine quand ils le souhaitent, ou bien leur permettre de se loger dignement en construisant des logements familiaux</a:t>
            </a:r>
            <a:r>
              <a:rPr lang="fr-FR" sz="1400" b="1" dirty="0" smtClean="0"/>
              <a:t>.</a:t>
            </a:r>
            <a:endParaRPr lang="fr-FR" sz="1400" dirty="0"/>
          </a:p>
          <a:p>
            <a:pPr algn="just"/>
            <a:r>
              <a:rPr lang="fr-FR" sz="1200" i="1" dirty="0"/>
              <a:t>Dans les données ci-jointes, nous indiquerons les mouvements de population </a:t>
            </a:r>
            <a:r>
              <a:rPr lang="fr-FR" sz="1200" i="1" u="sng" dirty="0"/>
              <a:t>seulement sur le site </a:t>
            </a:r>
            <a:r>
              <a:rPr lang="fr-FR" sz="1200" i="1" u="sng" dirty="0" err="1"/>
              <a:t>Akamasoa</a:t>
            </a:r>
            <a:r>
              <a:rPr lang="fr-FR" sz="1200" i="1" u="sng" dirty="0"/>
              <a:t> d’Antananarivo</a:t>
            </a:r>
            <a:r>
              <a:rPr lang="fr-FR" sz="1200" i="1" dirty="0"/>
              <a:t>, qui représente la plus grande majorité de l’aide fournie par l’association.</a:t>
            </a:r>
            <a:endParaRPr lang="fr-FR" sz="1200" dirty="0"/>
          </a:p>
          <a:p>
            <a:pPr algn="just"/>
            <a:r>
              <a:rPr lang="fr-FR" sz="1400" dirty="0"/>
              <a:t> </a:t>
            </a:r>
          </a:p>
          <a:p>
            <a:pPr marL="285750" lvl="0" indent="-285750" algn="just">
              <a:buClr>
                <a:srgbClr val="FFC000"/>
              </a:buClr>
              <a:buFont typeface="Wingdings" panose="05000000000000000000" pitchFamily="2" charset="2"/>
              <a:buChar char="Ø"/>
            </a:pPr>
            <a:r>
              <a:rPr lang="fr-FR" sz="1400" b="1" dirty="0" smtClean="0">
                <a:effectLst>
                  <a:outerShdw sx="0" sy="0">
                    <a:srgbClr val="000000"/>
                  </a:outerShdw>
                </a:effectLst>
              </a:rPr>
              <a:t>19 357 familles </a:t>
            </a:r>
            <a:r>
              <a:rPr lang="fr-FR" sz="1400" b="1" dirty="0">
                <a:effectLst>
                  <a:outerShdw sx="0" sy="0">
                    <a:srgbClr val="000000"/>
                  </a:outerShdw>
                </a:effectLst>
              </a:rPr>
              <a:t>reçues au Centre d’accueil de Mangarivotra en </a:t>
            </a:r>
            <a:r>
              <a:rPr lang="fr-FR" sz="1400" b="1" dirty="0" smtClean="0">
                <a:effectLst>
                  <a:outerShdw sx="0" sy="0">
                    <a:srgbClr val="000000"/>
                  </a:outerShdw>
                </a:effectLst>
              </a:rPr>
              <a:t>2017</a:t>
            </a:r>
            <a:r>
              <a:rPr lang="fr-FR" sz="1400" dirty="0" smtClean="0">
                <a:effectLst>
                  <a:outerShdw sx="0" sy="0">
                    <a:srgbClr val="000000"/>
                  </a:outerShdw>
                </a:effectLst>
              </a:rPr>
              <a:t> </a:t>
            </a:r>
            <a:r>
              <a:rPr lang="fr-FR" sz="1400" i="1" dirty="0" smtClean="0">
                <a:effectLst>
                  <a:outerShdw sx="0" sy="0">
                    <a:srgbClr val="000000"/>
                  </a:outerShdw>
                </a:effectLst>
              </a:rPr>
              <a:t>(1442 familles de plus qu’en 2016),</a:t>
            </a:r>
            <a:r>
              <a:rPr lang="fr-FR" sz="1400" dirty="0" smtClean="0">
                <a:effectLst>
                  <a:outerShdw sx="0" sy="0">
                    <a:srgbClr val="000000"/>
                  </a:outerShdw>
                </a:effectLst>
              </a:rPr>
              <a:t> </a:t>
            </a:r>
            <a:r>
              <a:rPr lang="fr-FR" sz="1400" dirty="0">
                <a:effectLst>
                  <a:outerShdw sx="0" sy="0">
                    <a:srgbClr val="000000"/>
                  </a:outerShdw>
                </a:effectLst>
              </a:rPr>
              <a:t>soit </a:t>
            </a:r>
            <a:r>
              <a:rPr lang="fr-FR" sz="1400" b="1" dirty="0" smtClean="0">
                <a:effectLst>
                  <a:outerShdw sx="0" sy="0">
                    <a:srgbClr val="000000"/>
                  </a:outerShdw>
                </a:effectLst>
              </a:rPr>
              <a:t>29 295 personnes</a:t>
            </a:r>
            <a:r>
              <a:rPr lang="fr-FR" sz="1400" dirty="0" smtClean="0">
                <a:effectLst>
                  <a:outerShdw sx="0" sy="0">
                    <a:srgbClr val="000000"/>
                  </a:outerShdw>
                </a:effectLst>
              </a:rPr>
              <a:t> </a:t>
            </a:r>
            <a:r>
              <a:rPr lang="fr-FR" sz="1400" dirty="0">
                <a:effectLst>
                  <a:outerShdw sx="0" sy="0">
                    <a:srgbClr val="000000"/>
                  </a:outerShdw>
                </a:effectLst>
              </a:rPr>
              <a:t>qui ont été secourues en recevant des aides d’urgence : aide alimentaire, soins de santé, savons, vêtements et </a:t>
            </a:r>
            <a:r>
              <a:rPr lang="fr-FR" sz="1400" dirty="0" smtClean="0">
                <a:effectLst>
                  <a:outerShdw sx="0" sy="0">
                    <a:srgbClr val="000000"/>
                  </a:outerShdw>
                </a:effectLst>
              </a:rPr>
              <a:t>couvertures</a:t>
            </a:r>
            <a:r>
              <a:rPr lang="fr-FR" sz="1400" i="1" dirty="0" smtClean="0">
                <a:effectLst>
                  <a:outerShdw sx="0" sy="0">
                    <a:srgbClr val="000000"/>
                  </a:outerShdw>
                </a:effectLst>
              </a:rPr>
              <a:t>.</a:t>
            </a:r>
            <a:endParaRPr lang="fr-FR" sz="1400" dirty="0">
              <a:effectLst>
                <a:outerShdw sx="0" sy="0">
                  <a:srgbClr val="000000"/>
                </a:outerShdw>
              </a:effectLst>
            </a:endParaRPr>
          </a:p>
          <a:p>
            <a:pPr marL="285750" lvl="0" indent="-285750" algn="just">
              <a:buClr>
                <a:srgbClr val="FFC000"/>
              </a:buClr>
              <a:buFont typeface="Wingdings" panose="05000000000000000000" pitchFamily="2" charset="2"/>
              <a:buChar char="Ø"/>
            </a:pPr>
            <a:r>
              <a:rPr lang="fr-FR" sz="1400" b="1" dirty="0" smtClean="0">
                <a:effectLst>
                  <a:outerShdw sx="0" sy="0">
                    <a:srgbClr val="000000"/>
                  </a:outerShdw>
                </a:effectLst>
              </a:rPr>
              <a:t>77 </a:t>
            </a:r>
            <a:r>
              <a:rPr lang="fr-FR" sz="1400" b="1" dirty="0">
                <a:effectLst>
                  <a:outerShdw sx="0" sy="0">
                    <a:srgbClr val="000000"/>
                  </a:outerShdw>
                </a:effectLst>
              </a:rPr>
              <a:t>familles avec </a:t>
            </a:r>
            <a:r>
              <a:rPr lang="fr-FR" sz="1400" b="1" dirty="0" smtClean="0">
                <a:effectLst>
                  <a:outerShdw sx="0" sy="0">
                    <a:srgbClr val="000000"/>
                  </a:outerShdw>
                </a:effectLst>
              </a:rPr>
              <a:t>210 personnes </a:t>
            </a:r>
            <a:r>
              <a:rPr lang="fr-FR" sz="1400" dirty="0" smtClean="0">
                <a:effectLst>
                  <a:outerShdw sx="0" sy="0">
                    <a:srgbClr val="000000"/>
                  </a:outerShdw>
                </a:effectLst>
              </a:rPr>
              <a:t>ont </a:t>
            </a:r>
            <a:r>
              <a:rPr lang="fr-FR" sz="1400" dirty="0">
                <a:effectLst>
                  <a:outerShdw sx="0" sy="0">
                    <a:srgbClr val="000000"/>
                  </a:outerShdw>
                </a:effectLst>
              </a:rPr>
              <a:t>été accueillies définitivement dans nos villages. </a:t>
            </a:r>
          </a:p>
          <a:p>
            <a:pPr marL="285750" lvl="0" indent="-285750" algn="just">
              <a:buClr>
                <a:srgbClr val="FFC000"/>
              </a:buClr>
              <a:buFont typeface="Wingdings" panose="05000000000000000000" pitchFamily="2" charset="2"/>
              <a:buChar char="Ø"/>
            </a:pPr>
            <a:r>
              <a:rPr lang="fr-FR" sz="1400" b="1" dirty="0" smtClean="0">
                <a:effectLst>
                  <a:outerShdw sx="0" sy="0">
                    <a:srgbClr val="000000"/>
                  </a:outerShdw>
                </a:effectLst>
              </a:rPr>
              <a:t>45 </a:t>
            </a:r>
            <a:r>
              <a:rPr lang="fr-FR" sz="1400" b="1" dirty="0">
                <a:effectLst>
                  <a:outerShdw sx="0" sy="0">
                    <a:srgbClr val="000000"/>
                  </a:outerShdw>
                </a:effectLst>
              </a:rPr>
              <a:t>familles avec </a:t>
            </a:r>
            <a:r>
              <a:rPr lang="fr-FR" sz="1400" b="1" dirty="0" smtClean="0">
                <a:effectLst>
                  <a:outerShdw sx="0" sy="0">
                    <a:srgbClr val="000000"/>
                  </a:outerShdw>
                </a:effectLst>
              </a:rPr>
              <a:t>134 </a:t>
            </a:r>
            <a:r>
              <a:rPr lang="fr-FR" sz="1400" b="1" dirty="0">
                <a:effectLst>
                  <a:outerShdw sx="0" sy="0">
                    <a:srgbClr val="000000"/>
                  </a:outerShdw>
                </a:effectLst>
              </a:rPr>
              <a:t>personnes</a:t>
            </a:r>
            <a:r>
              <a:rPr lang="fr-FR" sz="1400" dirty="0">
                <a:effectLst>
                  <a:outerShdw sx="0" sy="0">
                    <a:srgbClr val="000000"/>
                  </a:outerShdw>
                </a:effectLst>
              </a:rPr>
              <a:t> ont choisi de revenir dans leur village ou ville d’origine. Ils ont reçu les aides suivantes : paiement du voyage, don d’argent pour assurer leur installation et leur alimentation avant de recueillir les fruits de leur travail, ainsi que des dons en </a:t>
            </a:r>
            <a:r>
              <a:rPr lang="fr-FR" sz="1400" dirty="0" smtClean="0">
                <a:effectLst>
                  <a:outerShdw sx="0" sy="0">
                    <a:srgbClr val="000000"/>
                  </a:outerShdw>
                </a:effectLst>
              </a:rPr>
              <a:t>nature : </a:t>
            </a:r>
            <a:r>
              <a:rPr lang="fr-FR" sz="1400" dirty="0">
                <a:effectLst>
                  <a:outerShdw sx="0" sy="0">
                    <a:srgbClr val="000000"/>
                  </a:outerShdw>
                </a:effectLst>
              </a:rPr>
              <a:t>outils, couvertures, vêtements, ustensiles de cuisine, </a:t>
            </a:r>
            <a:r>
              <a:rPr lang="fr-FR" sz="1400" dirty="0" smtClean="0">
                <a:effectLst>
                  <a:outerShdw sx="0" sy="0">
                    <a:srgbClr val="000000"/>
                  </a:outerShdw>
                </a:effectLst>
              </a:rPr>
              <a:t>etc.</a:t>
            </a:r>
          </a:p>
          <a:p>
            <a:pPr marL="285750" lvl="0" indent="-285750" algn="just">
              <a:buClr>
                <a:srgbClr val="FFC000"/>
              </a:buClr>
              <a:buFont typeface="Wingdings" panose="05000000000000000000" pitchFamily="2" charset="2"/>
              <a:buChar char="Ø"/>
            </a:pPr>
            <a:r>
              <a:rPr lang="fr-FR" sz="1400" b="1" dirty="0" smtClean="0">
                <a:effectLst>
                  <a:outerShdw sx="0" sy="0">
                    <a:srgbClr val="000000"/>
                  </a:outerShdw>
                </a:effectLst>
              </a:rPr>
              <a:t>3 822 </a:t>
            </a:r>
            <a:r>
              <a:rPr lang="fr-FR" sz="1400" b="1" dirty="0">
                <a:effectLst>
                  <a:outerShdw sx="0" sy="0">
                    <a:srgbClr val="000000"/>
                  </a:outerShdw>
                </a:effectLst>
              </a:rPr>
              <a:t>familles, soit </a:t>
            </a:r>
            <a:r>
              <a:rPr lang="fr-FR" sz="1400" b="1" dirty="0" smtClean="0">
                <a:effectLst>
                  <a:outerShdw sx="0" sy="0">
                    <a:srgbClr val="000000"/>
                  </a:outerShdw>
                </a:effectLst>
              </a:rPr>
              <a:t>17 839 </a:t>
            </a:r>
            <a:r>
              <a:rPr lang="fr-FR" sz="1400" b="1" dirty="0">
                <a:effectLst>
                  <a:outerShdw sx="0" sy="0">
                    <a:srgbClr val="000000"/>
                  </a:outerShdw>
                </a:effectLst>
              </a:rPr>
              <a:t>personnes</a:t>
            </a:r>
            <a:r>
              <a:rPr lang="fr-FR" sz="1400" dirty="0">
                <a:effectLst>
                  <a:outerShdw sx="0" sy="0">
                    <a:srgbClr val="000000"/>
                  </a:outerShdw>
                </a:effectLst>
              </a:rPr>
              <a:t> </a:t>
            </a:r>
            <a:r>
              <a:rPr lang="fr-FR" sz="1400" i="1" dirty="0" smtClean="0">
                <a:effectLst>
                  <a:outerShdw sx="0" sy="0">
                    <a:srgbClr val="000000"/>
                  </a:outerShdw>
                </a:effectLst>
              </a:rPr>
              <a:t>(+245 </a:t>
            </a:r>
            <a:r>
              <a:rPr lang="fr-FR" sz="1400" i="1" dirty="0">
                <a:effectLst>
                  <a:outerShdw sx="0" sy="0">
                    <a:srgbClr val="000000"/>
                  </a:outerShdw>
                </a:effectLst>
              </a:rPr>
              <a:t>personnes par rapport à </a:t>
            </a:r>
            <a:r>
              <a:rPr lang="fr-FR" sz="1400" i="1" dirty="0" smtClean="0">
                <a:effectLst>
                  <a:outerShdw sx="0" sy="0">
                    <a:srgbClr val="000000"/>
                  </a:outerShdw>
                </a:effectLst>
              </a:rPr>
              <a:t>2016</a:t>
            </a:r>
            <a:r>
              <a:rPr lang="fr-FR" sz="1400" dirty="0" smtClean="0">
                <a:effectLst>
                  <a:outerShdw sx="0" sy="0">
                    <a:srgbClr val="000000"/>
                  </a:outerShdw>
                </a:effectLst>
              </a:rPr>
              <a:t>), </a:t>
            </a:r>
            <a:r>
              <a:rPr lang="fr-FR" sz="1400" dirty="0">
                <a:effectLst>
                  <a:outerShdw sx="0" sy="0">
                    <a:srgbClr val="000000"/>
                  </a:outerShdw>
                </a:effectLst>
              </a:rPr>
              <a:t>logent aujourd’hui sur le site d’Akamasoa qui regroupe 22 villages. </a:t>
            </a:r>
          </a:p>
          <a:p>
            <a:pPr marL="285750" lvl="0" indent="-285750" algn="just">
              <a:buClr>
                <a:srgbClr val="FFC000"/>
              </a:buClr>
              <a:buFont typeface="Wingdings" panose="05000000000000000000" pitchFamily="2" charset="2"/>
              <a:buChar char="Ø"/>
            </a:pPr>
            <a:r>
              <a:rPr lang="fr-FR" sz="1400" b="1" dirty="0">
                <a:effectLst>
                  <a:outerShdw sx="0" sy="0">
                    <a:srgbClr val="000000"/>
                  </a:outerShdw>
                </a:effectLst>
              </a:rPr>
              <a:t>479 familles, soit 2 </a:t>
            </a:r>
            <a:r>
              <a:rPr lang="fr-FR" sz="1400" b="1" dirty="0" smtClean="0">
                <a:effectLst>
                  <a:outerShdw sx="0" sy="0">
                    <a:srgbClr val="000000"/>
                  </a:outerShdw>
                </a:effectLst>
              </a:rPr>
              <a:t>847 </a:t>
            </a:r>
            <a:r>
              <a:rPr lang="fr-FR" sz="1400" b="1" dirty="0">
                <a:effectLst>
                  <a:outerShdw sx="0" sy="0">
                    <a:srgbClr val="000000"/>
                  </a:outerShdw>
                </a:effectLst>
              </a:rPr>
              <a:t>personnes</a:t>
            </a:r>
            <a:r>
              <a:rPr lang="fr-FR" sz="1400" dirty="0">
                <a:effectLst>
                  <a:outerShdw sx="0" sy="0">
                    <a:srgbClr val="000000"/>
                  </a:outerShdw>
                </a:effectLst>
              </a:rPr>
              <a:t>,</a:t>
            </a:r>
            <a:r>
              <a:rPr lang="fr-FR" sz="1400" b="1" dirty="0">
                <a:effectLst>
                  <a:outerShdw sx="0" sy="0">
                    <a:srgbClr val="000000"/>
                  </a:outerShdw>
                </a:effectLst>
              </a:rPr>
              <a:t> qui vivent dans les villages alentour</a:t>
            </a:r>
            <a:r>
              <a:rPr lang="fr-FR" sz="1400" dirty="0">
                <a:effectLst>
                  <a:outerShdw sx="0" sy="0">
                    <a:srgbClr val="000000"/>
                  </a:outerShdw>
                </a:effectLst>
              </a:rPr>
              <a:t> bénéficient également de l’aide directe d’Akamasoa</a:t>
            </a:r>
            <a:r>
              <a:rPr lang="fr-FR" sz="1400" dirty="0" smtClean="0">
                <a:effectLst>
                  <a:outerShdw sx="0" sy="0">
                    <a:srgbClr val="000000"/>
                  </a:outerShdw>
                </a:effectLst>
              </a:rPr>
              <a:t>.</a:t>
            </a:r>
            <a:endParaRPr lang="fr-FR" sz="1400" dirty="0"/>
          </a:p>
        </p:txBody>
      </p:sp>
    </p:spTree>
    <p:extLst>
      <p:ext uri="{BB962C8B-B14F-4D97-AF65-F5344CB8AC3E}">
        <p14:creationId xmlns:p14="http://schemas.microsoft.com/office/powerpoint/2010/main" val="847376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4726</TotalTime>
  <Words>6136</Words>
  <Application>Microsoft Office PowerPoint</Application>
  <PresentationFormat>Format A4 (210 x 297 mm)</PresentationFormat>
  <Paragraphs>1132</Paragraphs>
  <Slides>46</Slides>
  <Notes>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46</vt:i4>
      </vt:variant>
    </vt:vector>
  </HeadingPairs>
  <TitlesOfParts>
    <vt:vector size="53" baseType="lpstr">
      <vt:lpstr>Arial</vt:lpstr>
      <vt:lpstr>Arial Black</vt:lpstr>
      <vt:lpstr>Calibri</vt:lpstr>
      <vt:lpstr>Courier New</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NATACHA DELAIGUE</dc:creator>
  <cp:lastModifiedBy>NATACHA DELAIGUE</cp:lastModifiedBy>
  <cp:revision>509</cp:revision>
  <cp:lastPrinted>2017-04-01T15:02:25Z</cp:lastPrinted>
  <dcterms:created xsi:type="dcterms:W3CDTF">2017-02-18T15:03:43Z</dcterms:created>
  <dcterms:modified xsi:type="dcterms:W3CDTF">2018-03-19T19:14:17Z</dcterms:modified>
</cp:coreProperties>
</file>